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12" r:id="rId2"/>
    <p:sldId id="314" r:id="rId3"/>
    <p:sldId id="277" r:id="rId4"/>
    <p:sldId id="315" r:id="rId5"/>
    <p:sldId id="256" r:id="rId6"/>
    <p:sldId id="279" r:id="rId7"/>
    <p:sldId id="287" r:id="rId8"/>
    <p:sldId id="286" r:id="rId9"/>
    <p:sldId id="305" r:id="rId10"/>
    <p:sldId id="316" r:id="rId11"/>
    <p:sldId id="317" r:id="rId12"/>
    <p:sldId id="318" r:id="rId13"/>
    <p:sldId id="320" r:id="rId14"/>
    <p:sldId id="321" r:id="rId15"/>
    <p:sldId id="290" r:id="rId16"/>
    <p:sldId id="291" r:id="rId17"/>
    <p:sldId id="292" r:id="rId18"/>
    <p:sldId id="293" r:id="rId19"/>
    <p:sldId id="294" r:id="rId20"/>
    <p:sldId id="295" r:id="rId21"/>
    <p:sldId id="296" r:id="rId22"/>
    <p:sldId id="309" r:id="rId23"/>
    <p:sldId id="310" r:id="rId24"/>
    <p:sldId id="307" r:id="rId25"/>
    <p:sldId id="322" r:id="rId26"/>
    <p:sldId id="31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647" autoAdjust="0"/>
    <p:restoredTop sz="94660"/>
  </p:normalViewPr>
  <p:slideViewPr>
    <p:cSldViewPr snapToGrid="0">
      <p:cViewPr>
        <p:scale>
          <a:sx n="71" d="100"/>
          <a:sy n="71" d="100"/>
        </p:scale>
        <p:origin x="-57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0CC3D-3FEA-AB4D-9EEB-C5DCDDA668E6}" type="datetimeFigureOut">
              <a:rPr lang="en-US" smtClean="0"/>
              <a:t>9/28/2019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8FA53-682E-1042-B181-BAE7B9D668E9}" type="slidenum">
              <a:rPr lang="en-US" smtClean="0"/>
              <a:t>‹#›</a:t>
            </a:fld>
            <a:endParaRPr lang="en-US"/>
          </a:p>
        </p:txBody>
      </p:sp>
    </p:spTree>
    <p:extLst>
      <p:ext uri="{BB962C8B-B14F-4D97-AF65-F5344CB8AC3E}">
        <p14:creationId xmlns:p14="http://schemas.microsoft.com/office/powerpoint/2010/main" val="112817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BB3637-97DF-481A-BDEF-CD098BEAC91E}"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BB3637-97DF-481A-BDEF-CD098BEAC91E}"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BB3637-97DF-481A-BDEF-CD098BEAC91E}"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BB3637-97DF-481A-BDEF-CD098BEAC91E}"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B3637-97DF-481A-BDEF-CD098BEAC91E}"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BB3637-97DF-481A-BDEF-CD098BEAC91E}"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BB3637-97DF-481A-BDEF-CD098BEAC91E}" type="datetimeFigureOut">
              <a:rPr lang="en-US" smtClean="0"/>
              <a:t>9/28/2019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BB3637-97DF-481A-BDEF-CD098BEAC91E}" type="datetimeFigureOut">
              <a:rPr lang="en-US" smtClean="0"/>
              <a:t>9/28/2019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B3637-97DF-481A-BDEF-CD098BEAC91E}" type="datetimeFigureOut">
              <a:rPr lang="en-US" smtClean="0"/>
              <a:t>9/28/2019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B3637-97DF-481A-BDEF-CD098BEAC91E}"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B3637-97DF-481A-BDEF-CD098BEAC91E}"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3321F-6C95-4FFF-BB7E-C5A5F8597A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B3637-97DF-481A-BDEF-CD098BEAC91E}" type="datetimeFigureOut">
              <a:rPr lang="en-US" smtClean="0"/>
              <a:t>9/28/2019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3321F-6C95-4FFF-BB7E-C5A5F8597A30}" type="slidenum">
              <a:rPr lang="en-US" smtClean="0"/>
              <a:t>‹#›</a:t>
            </a:fld>
            <a:endParaRPr lang="en-US"/>
          </a:p>
        </p:txBody>
      </p:sp>
    </p:spTree>
    <p:extLst>
      <p:ext uri="{BB962C8B-B14F-4D97-AF65-F5344CB8AC3E}">
        <p14:creationId xmlns:p14="http://schemas.microsoft.com/office/powerpoint/2010/main" val="1063113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slide" Target="slide1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21.xml"/><Relationship Id="rId18" Type="http://schemas.openxmlformats.org/officeDocument/2006/relationships/image" Target="../media/image24.png"/><Relationship Id="rId3" Type="http://schemas.openxmlformats.org/officeDocument/2006/relationships/image" Target="../media/image15.png"/><Relationship Id="rId21" Type="http://schemas.openxmlformats.org/officeDocument/2006/relationships/image" Target="../media/image26.gif"/><Relationship Id="rId7" Type="http://schemas.openxmlformats.org/officeDocument/2006/relationships/slide" Target="slide18.xml"/><Relationship Id="rId12" Type="http://schemas.openxmlformats.org/officeDocument/2006/relationships/image" Target="../media/image20.png"/><Relationship Id="rId17" Type="http://schemas.openxmlformats.org/officeDocument/2006/relationships/slide" Target="slide22.xml"/><Relationship Id="rId2" Type="http://schemas.openxmlformats.org/officeDocument/2006/relationships/image" Target="../media/image14.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slide" Target="slide23.xml"/><Relationship Id="rId5" Type="http://schemas.openxmlformats.org/officeDocument/2006/relationships/slide" Target="slide17.xml"/><Relationship Id="rId15" Type="http://schemas.openxmlformats.org/officeDocument/2006/relationships/image" Target="../media/image22.png"/><Relationship Id="rId10" Type="http://schemas.openxmlformats.org/officeDocument/2006/relationships/image" Target="../media/image19.png"/><Relationship Id="rId19" Type="http://schemas.openxmlformats.org/officeDocument/2006/relationships/slide" Target="slide20.xml"/><Relationship Id="rId4" Type="http://schemas.openxmlformats.org/officeDocument/2006/relationships/image" Target="../media/image16.png"/><Relationship Id="rId9" Type="http://schemas.openxmlformats.org/officeDocument/2006/relationships/slide" Target="slide19.xml"/><Relationship Id="rId14" Type="http://schemas.openxmlformats.org/officeDocument/2006/relationships/image" Target="../media/image21.png"/><Relationship Id="rId22"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1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1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1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1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16.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16.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descr="mage result for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06" y="143436"/>
            <a:ext cx="11510682" cy="6508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8583" y="5136790"/>
            <a:ext cx="11707905" cy="1015663"/>
          </a:xfrm>
          <a:prstGeom prst="rect">
            <a:avLst/>
          </a:prstGeom>
          <a:noFill/>
        </p:spPr>
        <p:txBody>
          <a:bodyPr wrap="square" lIns="91440" tIns="45720" rIns="91440" bIns="45720">
            <a:spAutoFit/>
          </a:bodyPr>
          <a:lstStyle/>
          <a:p>
            <a:pPr algn="ctr"/>
            <a:r>
              <a:rPr lang="vi-VN" sz="600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charset="0"/>
                <a:ea typeface="Bradley Hand" charset="0"/>
                <a:cs typeface="Bradley Hand" charset="0"/>
              </a:rPr>
              <a:t>Teachers and students to the class</a:t>
            </a:r>
            <a:endParaRPr lang="vi-VN" sz="60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charset="0"/>
              <a:ea typeface="Bradley Hand" charset="0"/>
              <a:cs typeface="Bradley Hand" charset="0"/>
            </a:endParaRPr>
          </a:p>
        </p:txBody>
      </p:sp>
    </p:spTree>
    <p:extLst>
      <p:ext uri="{BB962C8B-B14F-4D97-AF65-F5344CB8AC3E}">
        <p14:creationId xmlns:p14="http://schemas.microsoft.com/office/powerpoint/2010/main" val="1257678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smtClean="0"/>
          </a:p>
        </p:txBody>
      </p:sp>
      <p:pic>
        <p:nvPicPr>
          <p:cNvPr id="3075" name="Content Placeholder 3" descr="175811771e3480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3076" name="TextBox 5"/>
          <p:cNvSpPr txBox="1">
            <a:spLocks noChangeArrowheads="1"/>
          </p:cNvSpPr>
          <p:nvPr/>
        </p:nvSpPr>
        <p:spPr bwMode="auto">
          <a:xfrm>
            <a:off x="406400" y="838201"/>
            <a:ext cx="11176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400" dirty="0" smtClean="0">
                <a:solidFill>
                  <a:srgbClr val="FF0000"/>
                </a:solidFill>
                <a:latin typeface="Freestyle Script" pitchFamily="66" charset="0"/>
              </a:rPr>
              <a:t>                  Friday, </a:t>
            </a:r>
            <a:r>
              <a:rPr lang="en-US" sz="5400" dirty="0" err="1" smtClean="0">
                <a:solidFill>
                  <a:srgbClr val="FF0000"/>
                </a:solidFill>
                <a:latin typeface="Freestyle Script" pitchFamily="66" charset="0"/>
              </a:rPr>
              <a:t>September27th</a:t>
            </a:r>
            <a:r>
              <a:rPr lang="en-US" sz="5400" dirty="0" smtClean="0">
                <a:solidFill>
                  <a:srgbClr val="FF0000"/>
                </a:solidFill>
                <a:latin typeface="Freestyle Script" pitchFamily="66" charset="0"/>
              </a:rPr>
              <a:t>, 2019</a:t>
            </a:r>
          </a:p>
          <a:p>
            <a:pPr eaLnBrk="1" hangingPunct="1"/>
            <a:r>
              <a:rPr lang="en-US" sz="5400" dirty="0">
                <a:solidFill>
                  <a:srgbClr val="FF0000"/>
                </a:solidFill>
                <a:latin typeface="Freestyle Script" pitchFamily="66" charset="0"/>
              </a:rPr>
              <a:t> </a:t>
            </a:r>
            <a:r>
              <a:rPr lang="en-US" sz="5400" dirty="0" smtClean="0">
                <a:solidFill>
                  <a:srgbClr val="FF0000"/>
                </a:solidFill>
                <a:latin typeface="Freestyle Script" pitchFamily="66" charset="0"/>
              </a:rPr>
              <a:t>           Period 7:                  WEEK 7</a:t>
            </a:r>
          </a:p>
          <a:p>
            <a:pPr eaLnBrk="1" hangingPunct="1"/>
            <a:r>
              <a:rPr lang="en-US" sz="5400" dirty="0">
                <a:solidFill>
                  <a:srgbClr val="FF0000"/>
                </a:solidFill>
                <a:latin typeface="Freestyle Script" pitchFamily="66" charset="0"/>
              </a:rPr>
              <a:t> </a:t>
            </a:r>
            <a:r>
              <a:rPr lang="en-US" sz="5400" dirty="0" smtClean="0">
                <a:solidFill>
                  <a:srgbClr val="FF0000"/>
                </a:solidFill>
                <a:latin typeface="Freestyle Script" pitchFamily="66" charset="0"/>
              </a:rPr>
              <a:t>                           Read about life in the countryside</a:t>
            </a:r>
            <a:endParaRPr lang="en-US" sz="5400" dirty="0">
              <a:solidFill>
                <a:srgbClr val="FF0000"/>
              </a:solidFill>
              <a:latin typeface="Freestyle Script" pitchFamily="66" charset="0"/>
            </a:endParaRPr>
          </a:p>
        </p:txBody>
      </p:sp>
    </p:spTree>
    <p:extLst>
      <p:ext uri="{BB962C8B-B14F-4D97-AF65-F5344CB8AC3E}">
        <p14:creationId xmlns:p14="http://schemas.microsoft.com/office/powerpoint/2010/main" val="2114056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125" y="0"/>
            <a:ext cx="12041875" cy="461665"/>
          </a:xfrm>
          <a:prstGeom prst="rect">
            <a:avLst/>
          </a:prstGeom>
          <a:noFill/>
        </p:spPr>
        <p:txBody>
          <a:bodyPr wrap="square" rtlCol="0">
            <a:spAutoFit/>
          </a:bodyPr>
          <a:lstStyle/>
          <a:p>
            <a:endParaRPr lang="vi-VN"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5785" y="665960"/>
            <a:ext cx="4203510" cy="523220"/>
          </a:xfrm>
          <a:prstGeom prst="rect">
            <a:avLst/>
          </a:prstGeom>
          <a:noFill/>
        </p:spPr>
        <p:txBody>
          <a:bodyPr wrap="square" rtlCol="0">
            <a:spAutoFit/>
          </a:bodyPr>
          <a:lstStyle/>
          <a:p>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5784" y="235072"/>
            <a:ext cx="9512489"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 </a:t>
            </a:r>
            <a:r>
              <a:rPr lang="en-US" sz="2800" b="1" i="1" dirty="0" smtClean="0">
                <a:solidFill>
                  <a:srgbClr val="00B050"/>
                </a:solidFill>
                <a:latin typeface="Times New Roman" panose="02020603050405020304" pitchFamily="18" charset="0"/>
                <a:cs typeface="Times New Roman" panose="02020603050405020304" pitchFamily="18" charset="0"/>
              </a:rPr>
              <a:t>II. Practice:</a:t>
            </a:r>
            <a:endParaRPr lang="en-US" sz="2800" b="1" i="1" dirty="0">
              <a:solidFill>
                <a:srgbClr val="00B050"/>
              </a:solidFill>
              <a:latin typeface="Times New Roman" panose="02020603050405020304" pitchFamily="18" charset="0"/>
              <a:cs typeface="Times New Roman" panose="02020603050405020304" pitchFamily="18" charset="0"/>
            </a:endParaRPr>
          </a:p>
          <a:p>
            <a:r>
              <a:rPr lang="en-US" sz="2800" b="1" i="1" dirty="0" smtClean="0">
                <a:latin typeface="Times New Roman" panose="02020603050405020304" pitchFamily="18" charset="0"/>
                <a:cs typeface="Times New Roman" panose="02020603050405020304" pitchFamily="18" charset="0"/>
              </a:rPr>
              <a:t>Exercise 1: Complete the sentences with the words in the box.</a:t>
            </a:r>
            <a:endParaRPr lang="vi-VN" sz="2800" b="1"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95785" y="1520011"/>
            <a:ext cx="1072714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harvest </a:t>
            </a:r>
            <a:r>
              <a:rPr lang="en-US" sz="2400" b="1" dirty="0" smtClean="0">
                <a:solidFill>
                  <a:srgbClr val="FF0000"/>
                </a:solidFill>
                <a:latin typeface="Times New Roman" panose="02020603050405020304" pitchFamily="18" charset="0"/>
                <a:cs typeface="Times New Roman" panose="02020603050405020304" pitchFamily="18" charset="0"/>
              </a:rPr>
              <a:t>time, picking, noisy, herd, inconvenient, peaceful</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95785" y="2076562"/>
            <a:ext cx="11000096" cy="3785652"/>
          </a:xfrm>
          <a:prstGeom prst="rect">
            <a:avLst/>
          </a:prstGeom>
          <a:noFill/>
        </p:spPr>
        <p:txBody>
          <a:bodyPr wrap="square" rtlCol="0">
            <a:spAutoFit/>
          </a:bodyPr>
          <a:lstStyle/>
          <a:p>
            <a:pPr marL="457200" indent="-457200">
              <a:buAutoNum type="arabicPeriod"/>
            </a:pPr>
            <a:r>
              <a:rPr lang="en-US" sz="2400" dirty="0" smtClean="0">
                <a:latin typeface="Times New Roman" panose="02020603050405020304" pitchFamily="18" charset="0"/>
                <a:cs typeface="Times New Roman" panose="02020603050405020304" pitchFamily="18" charset="0"/>
              </a:rPr>
              <a:t>When summer comes, we enjoy...................................................fruits</a:t>
            </a:r>
          </a:p>
          <a:p>
            <a:pPr marL="457200" indent="-457200">
              <a:buAutoNum type="arabicPeriod"/>
            </a:pPr>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n-US" sz="2400" dirty="0" smtClean="0">
                <a:latin typeface="Times New Roman" panose="02020603050405020304" pitchFamily="18" charset="0"/>
                <a:cs typeface="Times New Roman" panose="02020603050405020304" pitchFamily="18" charset="0"/>
              </a:rPr>
              <a:t>Our village has no running water, which is very………………………………</a:t>
            </a:r>
          </a:p>
          <a:p>
            <a:pPr marL="457200" indent="-457200">
              <a:buAutoNum type="arabicPeriod"/>
            </a:pPr>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n-US" sz="2400" dirty="0" smtClean="0">
                <a:latin typeface="Times New Roman" panose="02020603050405020304" pitchFamily="18" charset="0"/>
                <a:cs typeface="Times New Roman" panose="02020603050405020304" pitchFamily="18" charset="0"/>
              </a:rPr>
              <a:t>A busy time when people collect their crop is called..................................................</a:t>
            </a:r>
          </a:p>
          <a:p>
            <a:pPr marL="457200" indent="-457200">
              <a:buAutoNum type="arabicPeriod"/>
            </a:pPr>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n-US" sz="2400" dirty="0" smtClean="0">
                <a:latin typeface="Times New Roman" panose="02020603050405020304" pitchFamily="18" charset="0"/>
                <a:cs typeface="Times New Roman" panose="02020603050405020304" pitchFamily="18" charset="0"/>
              </a:rPr>
              <a:t>You can relax in the countryside. It’s so .........................................................</a:t>
            </a:r>
          </a:p>
          <a:p>
            <a:pPr marL="457200" indent="-457200">
              <a:buAutoNum type="arabicPeriod"/>
            </a:pPr>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n-US" sz="2400" dirty="0" smtClean="0">
                <a:latin typeface="Times New Roman" panose="02020603050405020304" pitchFamily="18" charset="0"/>
                <a:cs typeface="Times New Roman" panose="02020603050405020304" pitchFamily="18" charset="0"/>
              </a:rPr>
              <a:t>In the countryside, children learn to …………………the cattle when they are small.</a:t>
            </a:r>
          </a:p>
          <a:p>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950423" y="1981676"/>
            <a:ext cx="171961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picking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34700" y="2767318"/>
            <a:ext cx="208810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inconvenient</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440304" y="3459168"/>
            <a:ext cx="2276901"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harvest time</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170861" y="4222432"/>
            <a:ext cx="171961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peaceful</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472752" y="4950575"/>
            <a:ext cx="171961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herd</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9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anim calcmode="lin" valueType="num">
                                      <p:cBhvr>
                                        <p:cTn id="37" dur="2000" fill="hold"/>
                                        <p:tgtEl>
                                          <p:spTgt spid="11"/>
                                        </p:tgtEl>
                                        <p:attrNameLst>
                                          <p:attrName>ppt_w</p:attrName>
                                        </p:attrNameLst>
                                      </p:cBhvr>
                                      <p:tavLst>
                                        <p:tav tm="0" fmla="#ppt_w*sin(2.5*pi*$)">
                                          <p:val>
                                            <p:fltVal val="0"/>
                                          </p:val>
                                        </p:tav>
                                        <p:tav tm="100000">
                                          <p:val>
                                            <p:fltVal val="1"/>
                                          </p:val>
                                        </p:tav>
                                      </p:tavLst>
                                    </p:anim>
                                    <p:anim calcmode="lin" valueType="num">
                                      <p:cBhvr>
                                        <p:cTn id="3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4346"/>
            <a:ext cx="12192000" cy="5262979"/>
          </a:xfrm>
          <a:prstGeom prst="rect">
            <a:avLst/>
          </a:prstGeom>
        </p:spPr>
        <p:txBody>
          <a:bodyPr wrap="square">
            <a:spAutoFit/>
          </a:bodyPr>
          <a:lstStyle/>
          <a:p>
            <a:r>
              <a:rPr lang="en-US" sz="3000" dirty="0" smtClean="0">
                <a:latin typeface="Times New Roman" pitchFamily="18" charset="0"/>
                <a:cs typeface="Times New Roman" pitchFamily="18" charset="0"/>
              </a:rPr>
              <a:t>	</a:t>
            </a:r>
            <a:r>
              <a:rPr lang="en-US" sz="2800" b="1" i="1" dirty="0" smtClean="0">
                <a:solidFill>
                  <a:srgbClr val="FF0000"/>
                </a:solidFill>
              </a:rPr>
              <a:t>Exercise 2. </a:t>
            </a:r>
            <a:r>
              <a:rPr lang="en-US" sz="2800" b="1" i="1" dirty="0">
                <a:solidFill>
                  <a:srgbClr val="FF0000"/>
                </a:solidFill>
              </a:rPr>
              <a:t>Read the </a:t>
            </a:r>
            <a:r>
              <a:rPr lang="en-US" sz="2800" b="1" i="1" dirty="0" err="1">
                <a:solidFill>
                  <a:srgbClr val="FF0000"/>
                </a:solidFill>
              </a:rPr>
              <a:t>passae</a:t>
            </a:r>
            <a:r>
              <a:rPr lang="en-US" sz="2800" b="1" i="1" dirty="0">
                <a:solidFill>
                  <a:srgbClr val="FF0000"/>
                </a:solidFill>
              </a:rPr>
              <a:t> and </a:t>
            </a:r>
            <a:r>
              <a:rPr lang="en-US" sz="2800" b="1" i="1" dirty="0" smtClean="0">
                <a:solidFill>
                  <a:srgbClr val="FF0000"/>
                </a:solidFill>
              </a:rPr>
              <a:t>do.</a:t>
            </a:r>
            <a:endParaRPr lang="en-US" sz="2800" i="1" dirty="0">
              <a:solidFill>
                <a:srgbClr val="FF0000"/>
              </a:solidFill>
            </a:endParaRPr>
          </a:p>
          <a:p>
            <a:r>
              <a:rPr lang="en-US" sz="2400" b="1" dirty="0" smtClean="0"/>
              <a:t>                                                                   My </a:t>
            </a:r>
            <a:r>
              <a:rPr lang="en-US" sz="2400" b="1" dirty="0"/>
              <a:t>village</a:t>
            </a:r>
            <a:endParaRPr lang="en-US" sz="2400" dirty="0"/>
          </a:p>
          <a:p>
            <a:r>
              <a:rPr lang="en-US" sz="2400" dirty="0"/>
              <a:t>  We are Khmer </a:t>
            </a:r>
            <a:r>
              <a:rPr lang="en-US" sz="2400" dirty="0" err="1"/>
              <a:t>Krom</a:t>
            </a:r>
            <a:r>
              <a:rPr lang="en-US" sz="2400" dirty="0"/>
              <a:t>, one of the biggest ethnic groups in the south of Viet Nam. We live by farming- Mostly rice- and fishing on the Mekong river. Life is sometimes hard </a:t>
            </a:r>
            <a:r>
              <a:rPr lang="en-US" sz="2400" dirty="0" smtClean="0"/>
              <a:t>because </a:t>
            </a:r>
            <a:r>
              <a:rPr lang="en-US" sz="2400" dirty="0"/>
              <a:t>our work depends </a:t>
            </a:r>
            <a:r>
              <a:rPr lang="en-US" sz="2400" dirty="0" smtClean="0"/>
              <a:t>heavily </a:t>
            </a:r>
            <a:r>
              <a:rPr lang="en-US" sz="2400" dirty="0"/>
              <a:t>on </a:t>
            </a:r>
            <a:r>
              <a:rPr lang="en-US" sz="2400" dirty="0" smtClean="0"/>
              <a:t>the weather</a:t>
            </a:r>
            <a:r>
              <a:rPr lang="en-US" sz="2400" dirty="0"/>
              <a:t>. When it is not harvest time, the men of the village go fishing from early morning and don’t return until late afternoon. By the time </a:t>
            </a:r>
            <a:r>
              <a:rPr lang="en-US" sz="2400" dirty="0" smtClean="0"/>
              <a:t>the fishing boats </a:t>
            </a:r>
            <a:r>
              <a:rPr lang="en-US" sz="2400" dirty="0"/>
              <a:t>return, most  of the village women will be waiting for them on the river bank. They wait to buy the fish, which they will later sell at the local market or bring to nearby town for a higher price. We children will be there too. We love running around the beach and  waiting for the boats to come in.</a:t>
            </a:r>
          </a:p>
          <a:p>
            <a:r>
              <a:rPr lang="en-US" sz="2400" dirty="0"/>
              <a:t>   Our most important festival of the year is </a:t>
            </a:r>
            <a:r>
              <a:rPr lang="en-US" sz="2400" dirty="0" err="1"/>
              <a:t>Chol</a:t>
            </a:r>
            <a:r>
              <a:rPr lang="en-US" sz="2400" dirty="0"/>
              <a:t> </a:t>
            </a:r>
            <a:r>
              <a:rPr lang="en-US" sz="2400" dirty="0" err="1"/>
              <a:t>Chnam</a:t>
            </a:r>
            <a:r>
              <a:rPr lang="en-US" sz="2400" dirty="0"/>
              <a:t> </a:t>
            </a:r>
            <a:r>
              <a:rPr lang="en-US" sz="2400" dirty="0" err="1"/>
              <a:t>Thmay</a:t>
            </a:r>
            <a:r>
              <a:rPr lang="en-US" sz="2400" dirty="0"/>
              <a:t>, which celebrates the New Year. It  Falls in mid- April. Every family tries to prepare well for the festival activities. The community also visits and </a:t>
            </a:r>
            <a:r>
              <a:rPr lang="en-US" sz="2400" dirty="0" smtClean="0"/>
              <a:t>helps the poor </a:t>
            </a:r>
            <a:r>
              <a:rPr lang="en-US" sz="2400" dirty="0"/>
              <a:t>families so that everybody has a happy New Year.</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73361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1" y="304801"/>
            <a:ext cx="6397264" cy="523220"/>
          </a:xfrm>
          <a:prstGeom prst="rect">
            <a:avLst/>
          </a:prstGeom>
          <a:solidFill>
            <a:schemeClr val="accent3">
              <a:lumMod val="40000"/>
              <a:lumOff val="60000"/>
            </a:schemeClr>
          </a:solidFill>
        </p:spPr>
        <p:txBody>
          <a:bodyPr wrap="none">
            <a:spAutoFit/>
          </a:bodyPr>
          <a:lstStyle/>
          <a:p>
            <a:pPr fontAlgn="auto">
              <a:spcBef>
                <a:spcPts val="0"/>
              </a:spcBef>
              <a:spcAft>
                <a:spcPts val="0"/>
              </a:spcAft>
              <a:defRPr/>
            </a:pPr>
            <a:r>
              <a:rPr lang="en-US" sz="2800" dirty="0" smtClean="0">
                <a:solidFill>
                  <a:srgbClr val="FF0000"/>
                </a:solidFill>
                <a:latin typeface="Times New Roman" pitchFamily="18" charset="0"/>
                <a:cs typeface="Times New Roman" pitchFamily="18" charset="0"/>
              </a:rPr>
              <a:t>A. </a:t>
            </a:r>
            <a:r>
              <a:rPr lang="en-US" sz="2800" dirty="0">
                <a:solidFill>
                  <a:srgbClr val="FF0000"/>
                </a:solidFill>
                <a:latin typeface="Times New Roman" pitchFamily="18" charset="0"/>
                <a:cs typeface="Times New Roman" pitchFamily="18" charset="0"/>
              </a:rPr>
              <a:t>Are these sentences true (T ) or </a:t>
            </a:r>
            <a:r>
              <a:rPr lang="en-US" sz="2800" dirty="0" err="1">
                <a:solidFill>
                  <a:srgbClr val="FF0000"/>
                </a:solidFill>
                <a:latin typeface="Times New Roman" pitchFamily="18" charset="0"/>
                <a:cs typeface="Times New Roman" pitchFamily="18" charset="0"/>
              </a:rPr>
              <a:t>fasle</a:t>
            </a:r>
            <a:r>
              <a:rPr lang="en-US" sz="2800" dirty="0">
                <a:solidFill>
                  <a:srgbClr val="FF0000"/>
                </a:solidFill>
                <a:latin typeface="Times New Roman" pitchFamily="18" charset="0"/>
                <a:cs typeface="Times New Roman" pitchFamily="18" charset="0"/>
              </a:rPr>
              <a:t> (F)</a:t>
            </a:r>
          </a:p>
        </p:txBody>
      </p:sp>
      <p:sp>
        <p:nvSpPr>
          <p:cNvPr id="5" name="TextBox 4"/>
          <p:cNvSpPr txBox="1"/>
          <p:nvPr/>
        </p:nvSpPr>
        <p:spPr>
          <a:xfrm>
            <a:off x="582085" y="1304925"/>
            <a:ext cx="7889562" cy="3416320"/>
          </a:xfrm>
          <a:prstGeom prst="rect">
            <a:avLst/>
          </a:prstGeom>
          <a:solidFill>
            <a:schemeClr val="accent2">
              <a:lumMod val="60000"/>
              <a:lumOff val="40000"/>
            </a:schemeClr>
          </a:solidFill>
        </p:spPr>
        <p:txBody>
          <a:bodyPr wrap="square">
            <a:spAutoFit/>
          </a:bodyPr>
          <a:lstStyle/>
          <a:p>
            <a:pPr marL="457200" indent="-457200" fontAlgn="auto">
              <a:spcBef>
                <a:spcPts val="0"/>
              </a:spcBef>
              <a:spcAft>
                <a:spcPts val="0"/>
              </a:spcAft>
              <a:buFontTx/>
              <a:buAutoNum type="arabicPeriod"/>
              <a:defRPr/>
            </a:pPr>
            <a:r>
              <a:rPr lang="en-US" sz="2400" dirty="0" smtClean="0">
                <a:latin typeface="Times New Roman" pitchFamily="18" charset="0"/>
                <a:cs typeface="Times New Roman" pitchFamily="18" charset="0"/>
              </a:rPr>
              <a:t>Khmer </a:t>
            </a:r>
            <a:r>
              <a:rPr lang="en-US" sz="2400" dirty="0" err="1" smtClean="0">
                <a:latin typeface="Times New Roman" pitchFamily="18" charset="0"/>
                <a:cs typeface="Times New Roman" pitchFamily="18" charset="0"/>
              </a:rPr>
              <a:t>Krom</a:t>
            </a:r>
            <a:r>
              <a:rPr lang="en-US" sz="2400" dirty="0" smtClean="0">
                <a:latin typeface="Times New Roman" pitchFamily="18" charset="0"/>
                <a:cs typeface="Times New Roman" pitchFamily="18" charset="0"/>
              </a:rPr>
              <a:t> live by farming- mostly rice- and fishing on the Mekong river.</a:t>
            </a:r>
          </a:p>
          <a:p>
            <a:pPr marL="457200" indent="-457200" fontAlgn="auto">
              <a:spcBef>
                <a:spcPts val="0"/>
              </a:spcBef>
              <a:spcAft>
                <a:spcPts val="0"/>
              </a:spcAft>
              <a:defRPr/>
            </a:pPr>
            <a:r>
              <a:rPr lang="en-US" sz="2400" dirty="0" smtClean="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The life there is very easy.</a:t>
            </a:r>
          </a:p>
          <a:p>
            <a:pPr marL="457200" indent="-457200" fontAlgn="auto">
              <a:spcBef>
                <a:spcPts val="0"/>
              </a:spcBef>
              <a:spcAft>
                <a:spcPts val="0"/>
              </a:spcAft>
              <a:defRPr/>
            </a:pPr>
            <a:endParaRPr lang="en-US" sz="2400" dirty="0">
              <a:latin typeface="Times New Roman" pitchFamily="18" charset="0"/>
              <a:cs typeface="Times New Roman" pitchFamily="18" charset="0"/>
            </a:endParaRPr>
          </a:p>
          <a:p>
            <a:pPr marL="457200" indent="-457200" fontAlgn="auto">
              <a:spcBef>
                <a:spcPts val="0"/>
              </a:spcBef>
              <a:spcAft>
                <a:spcPts val="0"/>
              </a:spcAft>
              <a:defRPr/>
            </a:pPr>
            <a:r>
              <a:rPr lang="en-US" sz="2400" dirty="0">
                <a:latin typeface="Times New Roman" pitchFamily="18" charset="0"/>
                <a:cs typeface="Times New Roman" pitchFamily="18" charset="0"/>
              </a:rPr>
              <a:t>3. </a:t>
            </a:r>
            <a:r>
              <a:rPr lang="en-US" sz="2400" dirty="0" smtClean="0">
                <a:latin typeface="Times New Roman" pitchFamily="18" charset="0"/>
                <a:cs typeface="Times New Roman" pitchFamily="18" charset="0"/>
              </a:rPr>
              <a:t>The men of the village go fishing in late morning.</a:t>
            </a:r>
          </a:p>
          <a:p>
            <a:pPr marL="457200" indent="-457200" fontAlgn="auto">
              <a:spcBef>
                <a:spcPts val="0"/>
              </a:spcBef>
              <a:spcAft>
                <a:spcPts val="0"/>
              </a:spcAft>
              <a:defRPr/>
            </a:pPr>
            <a:r>
              <a:rPr lang="en-US" sz="2400" dirty="0" smtClean="0">
                <a:latin typeface="Times New Roman" pitchFamily="18" charset="0"/>
                <a:cs typeface="Times New Roman" pitchFamily="18" charset="0"/>
              </a:rPr>
              <a:t>4</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The women and children wait on the river bank to buy the fish.</a:t>
            </a:r>
            <a:endParaRPr lang="en-US" sz="2400" dirty="0">
              <a:latin typeface="Times New Roman" pitchFamily="18" charset="0"/>
              <a:cs typeface="Times New Roman" pitchFamily="18" charset="0"/>
            </a:endParaRPr>
          </a:p>
          <a:p>
            <a:pPr marL="457200" indent="-457200" fontAlgn="auto">
              <a:spcBef>
                <a:spcPts val="0"/>
              </a:spcBef>
              <a:spcAft>
                <a:spcPts val="0"/>
              </a:spcAft>
              <a:defRPr/>
            </a:pPr>
            <a:r>
              <a:rPr lang="en-US" sz="2400" dirty="0">
                <a:latin typeface="Times New Roman" pitchFamily="18" charset="0"/>
                <a:cs typeface="Times New Roman" pitchFamily="18" charset="0"/>
              </a:rPr>
              <a:t>5. </a:t>
            </a:r>
            <a:r>
              <a:rPr lang="en-US" sz="2400" dirty="0" smtClean="0">
                <a:latin typeface="Times New Roman" pitchFamily="18" charset="0"/>
                <a:cs typeface="Times New Roman" pitchFamily="18" charset="0"/>
              </a:rPr>
              <a:t>The community helps the poor families because they want everybody to have a happy life.</a:t>
            </a:r>
            <a:endParaRPr lang="en-US" sz="2400" dirty="0">
              <a:latin typeface="Times New Roman" pitchFamily="18" charset="0"/>
              <a:cs typeface="Times New Roman" pitchFamily="18" charset="0"/>
            </a:endParaRPr>
          </a:p>
        </p:txBody>
      </p:sp>
      <p:sp>
        <p:nvSpPr>
          <p:cNvPr id="6" name="Rectangle 5"/>
          <p:cNvSpPr/>
          <p:nvPr/>
        </p:nvSpPr>
        <p:spPr>
          <a:xfrm>
            <a:off x="8940800" y="13716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chemeClr val="tx1"/>
              </a:solidFill>
              <a:latin typeface="Times New Roman" pitchFamily="18" charset="0"/>
              <a:cs typeface="Times New Roman" pitchFamily="18" charset="0"/>
            </a:endParaRPr>
          </a:p>
        </p:txBody>
      </p:sp>
      <p:sp>
        <p:nvSpPr>
          <p:cNvPr id="7" name="Rectangle 6"/>
          <p:cNvSpPr/>
          <p:nvPr/>
        </p:nvSpPr>
        <p:spPr>
          <a:xfrm>
            <a:off x="8940800" y="20574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940800" y="27432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8940800" y="27432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8940800" y="36576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0464800" y="13716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0464800" y="20574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
        <p:nvSpPr>
          <p:cNvPr id="13" name="Rectangle 12"/>
          <p:cNvSpPr/>
          <p:nvPr/>
        </p:nvSpPr>
        <p:spPr>
          <a:xfrm>
            <a:off x="10464800" y="20574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64800" y="34290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10464800" y="41148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a:spLocks noChangeArrowheads="1"/>
          </p:cNvSpPr>
          <p:nvPr/>
        </p:nvSpPr>
        <p:spPr bwMode="auto">
          <a:xfrm>
            <a:off x="9042401" y="828676"/>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latin typeface="Times New Roman" pitchFamily="18" charset="0"/>
                <a:cs typeface="Times New Roman" pitchFamily="18" charset="0"/>
              </a:rPr>
              <a:t>T</a:t>
            </a:r>
          </a:p>
        </p:txBody>
      </p:sp>
      <p:sp>
        <p:nvSpPr>
          <p:cNvPr id="17" name="TextBox 16"/>
          <p:cNvSpPr txBox="1">
            <a:spLocks noChangeArrowheads="1"/>
          </p:cNvSpPr>
          <p:nvPr/>
        </p:nvSpPr>
        <p:spPr bwMode="auto">
          <a:xfrm>
            <a:off x="10566401" y="833438"/>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latin typeface="Times New Roman" pitchFamily="18" charset="0"/>
                <a:cs typeface="Times New Roman" pitchFamily="18" charset="0"/>
              </a:rPr>
              <a:t>F</a:t>
            </a:r>
          </a:p>
        </p:txBody>
      </p:sp>
      <p:sp>
        <p:nvSpPr>
          <p:cNvPr id="19" name="Rectangle 18"/>
          <p:cNvSpPr/>
          <p:nvPr/>
        </p:nvSpPr>
        <p:spPr>
          <a:xfrm>
            <a:off x="10464800" y="27432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
        <p:nvSpPr>
          <p:cNvPr id="20" name="Rectangle 19"/>
          <p:cNvSpPr/>
          <p:nvPr/>
        </p:nvSpPr>
        <p:spPr>
          <a:xfrm>
            <a:off x="8940800" y="34290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
        <p:nvSpPr>
          <p:cNvPr id="22" name="Rectangle 21"/>
          <p:cNvSpPr/>
          <p:nvPr/>
        </p:nvSpPr>
        <p:spPr>
          <a:xfrm>
            <a:off x="8940800" y="4114800"/>
            <a:ext cx="812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
        <p:nvSpPr>
          <p:cNvPr id="23" name="TextBox 22"/>
          <p:cNvSpPr txBox="1">
            <a:spLocks noChangeArrowheads="1"/>
          </p:cNvSpPr>
          <p:nvPr/>
        </p:nvSpPr>
        <p:spPr bwMode="auto">
          <a:xfrm>
            <a:off x="10566400" y="2057401"/>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latin typeface="Times New Roman" pitchFamily="18" charset="0"/>
                <a:cs typeface="Times New Roman" pitchFamily="18" charset="0"/>
              </a:rPr>
              <a:t>X</a:t>
            </a:r>
          </a:p>
        </p:txBody>
      </p:sp>
      <p:sp>
        <p:nvSpPr>
          <p:cNvPr id="24" name="TextBox 23"/>
          <p:cNvSpPr txBox="1">
            <a:spLocks noChangeArrowheads="1"/>
          </p:cNvSpPr>
          <p:nvPr/>
        </p:nvSpPr>
        <p:spPr bwMode="auto">
          <a:xfrm>
            <a:off x="9042400" y="1443038"/>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latin typeface="Times New Roman" pitchFamily="18" charset="0"/>
                <a:cs typeface="Times New Roman" pitchFamily="18" charset="0"/>
              </a:rPr>
              <a:t>X</a:t>
            </a:r>
          </a:p>
        </p:txBody>
      </p:sp>
      <p:sp>
        <p:nvSpPr>
          <p:cNvPr id="25" name="TextBox 24"/>
          <p:cNvSpPr txBox="1">
            <a:spLocks noChangeArrowheads="1"/>
          </p:cNvSpPr>
          <p:nvPr/>
        </p:nvSpPr>
        <p:spPr bwMode="auto">
          <a:xfrm>
            <a:off x="10566400" y="2814638"/>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latin typeface="Times New Roman" pitchFamily="18" charset="0"/>
                <a:cs typeface="Times New Roman" pitchFamily="18" charset="0"/>
              </a:rPr>
              <a:t>X</a:t>
            </a:r>
          </a:p>
        </p:txBody>
      </p:sp>
      <p:sp>
        <p:nvSpPr>
          <p:cNvPr id="26" name="TextBox 25"/>
          <p:cNvSpPr txBox="1">
            <a:spLocks noChangeArrowheads="1"/>
          </p:cNvSpPr>
          <p:nvPr/>
        </p:nvSpPr>
        <p:spPr bwMode="auto">
          <a:xfrm>
            <a:off x="9042400" y="4186238"/>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latin typeface="Times New Roman" pitchFamily="18" charset="0"/>
                <a:cs typeface="Times New Roman" pitchFamily="18" charset="0"/>
              </a:rPr>
              <a:t>X</a:t>
            </a:r>
          </a:p>
        </p:txBody>
      </p:sp>
      <p:sp>
        <p:nvSpPr>
          <p:cNvPr id="27" name="TextBox 26"/>
          <p:cNvSpPr txBox="1">
            <a:spLocks noChangeArrowheads="1"/>
          </p:cNvSpPr>
          <p:nvPr/>
        </p:nvSpPr>
        <p:spPr bwMode="auto">
          <a:xfrm>
            <a:off x="9042400" y="3505201"/>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latin typeface="Times New Roman" pitchFamily="18" charset="0"/>
                <a:cs typeface="Times New Roman" pitchFamily="18" charset="0"/>
              </a:rPr>
              <a:t>X</a:t>
            </a:r>
          </a:p>
        </p:txBody>
      </p:sp>
    </p:spTree>
    <p:extLst>
      <p:ext uri="{BB962C8B-B14F-4D97-AF65-F5344CB8AC3E}">
        <p14:creationId xmlns:p14="http://schemas.microsoft.com/office/powerpoint/2010/main" val="2951381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linds(horizontal)">
                                      <p:cBhvr>
                                        <p:cTn id="75" dur="500"/>
                                        <p:tgtEl>
                                          <p:spTgt spid="2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blinds(horizontal)">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9" grpId="0" animBg="1"/>
      <p:bldP spid="20" grpId="0" animBg="1"/>
      <p:bldP spid="22" grpId="0" animBg="1"/>
      <p:bldP spid="23"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12192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12192000" cy="476250"/>
          </a:xfrm>
          <a:prstGeom prst="rect">
            <a:avLst/>
          </a:prstGeom>
        </p:spPr>
      </p:pic>
      <p:sp>
        <p:nvSpPr>
          <p:cNvPr id="4" name="TextBox 3"/>
          <p:cNvSpPr txBox="1"/>
          <p:nvPr/>
        </p:nvSpPr>
        <p:spPr>
          <a:xfrm>
            <a:off x="4" y="476672"/>
            <a:ext cx="121920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           B</a:t>
            </a:r>
            <a:r>
              <a:rPr lang="vi-VN" sz="2000" dirty="0" smtClean="0">
                <a:solidFill>
                  <a:srgbClr val="FF0000"/>
                </a:solidFill>
                <a:latin typeface="Arial" pitchFamily="34" charset="0"/>
                <a:cs typeface="Arial" pitchFamily="34" charset="0"/>
              </a:rPr>
              <a:t>. </a:t>
            </a:r>
            <a:r>
              <a:rPr lang="en-US" sz="2000" dirty="0" smtClean="0">
                <a:solidFill>
                  <a:srgbClr val="FF0000"/>
                </a:solidFill>
                <a:latin typeface="Arial" pitchFamily="34" charset="0"/>
                <a:cs typeface="Arial" pitchFamily="34" charset="0"/>
              </a:rPr>
              <a:t>Read again and answer the questions</a:t>
            </a:r>
            <a:r>
              <a:rPr lang="vi-VN" sz="2000" dirty="0" smtClean="0">
                <a:solidFill>
                  <a:srgbClr val="FF0000"/>
                </a:solidFill>
                <a:latin typeface="Arial" pitchFamily="34" charset="0"/>
                <a:cs typeface="Arial" pitchFamily="34" charset="0"/>
              </a:rPr>
              <a:t>.</a:t>
            </a:r>
          </a:p>
        </p:txBody>
      </p:sp>
      <p:sp>
        <p:nvSpPr>
          <p:cNvPr id="7" name="TextBox 6"/>
          <p:cNvSpPr txBox="1"/>
          <p:nvPr/>
        </p:nvSpPr>
        <p:spPr>
          <a:xfrm>
            <a:off x="4" y="1268760"/>
            <a:ext cx="12192000" cy="1815882"/>
          </a:xfrm>
          <a:prstGeom prst="rect">
            <a:avLst/>
          </a:prstGeom>
          <a:noFill/>
        </p:spPr>
        <p:txBody>
          <a:bodyPr wrap="square" rtlCol="0">
            <a:spAutoFit/>
          </a:bodyPr>
          <a:lstStyle/>
          <a:p>
            <a:pPr lvl="0"/>
            <a:r>
              <a:rPr lang="en-US" sz="2800" dirty="0" smtClean="0"/>
              <a:t>            1. Where </a:t>
            </a:r>
            <a:r>
              <a:rPr lang="en-US" sz="2800" dirty="0"/>
              <a:t>do the Khmer </a:t>
            </a:r>
            <a:r>
              <a:rPr lang="en-US" sz="2800" dirty="0" err="1"/>
              <a:t>Krom</a:t>
            </a:r>
            <a:r>
              <a:rPr lang="en-US" sz="2800" dirty="0"/>
              <a:t> live?</a:t>
            </a:r>
          </a:p>
          <a:p>
            <a:pPr lvl="0"/>
            <a:r>
              <a:rPr lang="en-US" sz="2800" dirty="0" smtClean="0"/>
              <a:t>            2. Why </a:t>
            </a:r>
            <a:r>
              <a:rPr lang="en-US" sz="2800" dirty="0"/>
              <a:t>is life hard for the Khmer?</a:t>
            </a:r>
          </a:p>
          <a:p>
            <a:pPr lvl="0"/>
            <a:r>
              <a:rPr lang="en-US" sz="2800" dirty="0" smtClean="0"/>
              <a:t>            3. What </a:t>
            </a:r>
            <a:r>
              <a:rPr lang="en-US" sz="2800" dirty="0"/>
              <a:t>do the women do with the fish they buy from the </a:t>
            </a:r>
            <a:r>
              <a:rPr lang="en-US" sz="2800" dirty="0" err="1"/>
              <a:t>fishment</a:t>
            </a:r>
            <a:r>
              <a:rPr lang="en-US" sz="2800" dirty="0"/>
              <a:t>?</a:t>
            </a:r>
          </a:p>
          <a:p>
            <a:pPr lvl="0"/>
            <a:r>
              <a:rPr lang="en-US" sz="2800" dirty="0" smtClean="0"/>
              <a:t>            4. What </a:t>
            </a:r>
            <a:r>
              <a:rPr lang="en-US" sz="2800" dirty="0"/>
              <a:t>is </a:t>
            </a:r>
            <a:r>
              <a:rPr lang="en-US" sz="2800" dirty="0" err="1"/>
              <a:t>Chol</a:t>
            </a:r>
            <a:r>
              <a:rPr lang="en-US" sz="2800" dirty="0"/>
              <a:t> </a:t>
            </a:r>
            <a:r>
              <a:rPr lang="en-US" sz="2800" dirty="0" err="1"/>
              <a:t>Chnam</a:t>
            </a:r>
            <a:r>
              <a:rPr lang="en-US" sz="2800" dirty="0"/>
              <a:t> </a:t>
            </a:r>
            <a:r>
              <a:rPr lang="en-US" sz="2800" dirty="0" err="1"/>
              <a:t>Thmay</a:t>
            </a:r>
            <a:r>
              <a:rPr lang="en-US" sz="2800" dirty="0" smtClean="0"/>
              <a:t>?</a:t>
            </a:r>
            <a:endParaRPr lang="en-US" sz="2800" dirty="0"/>
          </a:p>
        </p:txBody>
      </p:sp>
    </p:spTree>
    <p:extLst>
      <p:ext uri="{BB962C8B-B14F-4D97-AF65-F5344CB8AC3E}">
        <p14:creationId xmlns:p14="http://schemas.microsoft.com/office/powerpoint/2010/main" val="1699645561"/>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TextBox 3"/>
          <p:cNvSpPr txBox="1"/>
          <p:nvPr/>
        </p:nvSpPr>
        <p:spPr>
          <a:xfrm>
            <a:off x="2667401" y="3364602"/>
            <a:ext cx="6723315" cy="707886"/>
          </a:xfrm>
          <a:prstGeom prst="rect">
            <a:avLst/>
          </a:prstGeom>
          <a:noFill/>
        </p:spPr>
        <p:txBody>
          <a:bodyPr wrap="none" rtlCol="0">
            <a:spAutoFit/>
          </a:bodyPr>
          <a:lstStyle/>
          <a:p>
            <a:r>
              <a:rPr lang="en-US" sz="4000" b="1" smtClean="0">
                <a:solidFill>
                  <a:schemeClr val="accent2">
                    <a:lumMod val="75000"/>
                  </a:schemeClr>
                </a:solidFill>
                <a:latin typeface="UTM Staccato " panose="02040603050506020204" pitchFamily="18" charset="0"/>
              </a:rPr>
              <a:t>MONKEYS COMPETITION</a:t>
            </a:r>
            <a:endParaRPr lang="en-US" sz="4000" b="1" dirty="0">
              <a:solidFill>
                <a:schemeClr val="accent2">
                  <a:lumMod val="75000"/>
                </a:schemeClr>
              </a:solidFill>
              <a:latin typeface="UTM Staccato " panose="02040603050506020204" pitchFamily="18" charset="0"/>
            </a:endParaRPr>
          </a:p>
        </p:txBody>
      </p:sp>
      <p:pic>
        <p:nvPicPr>
          <p:cNvPr id="23"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4483" y="4422130"/>
            <a:ext cx="1097833" cy="667848"/>
          </a:xfrm>
          <a:prstGeom prst="rect">
            <a:avLst/>
          </a:prstGeom>
          <a:noFill/>
          <a:extLst>
            <a:ext uri="{909E8E84-426E-40DD-AFC4-6F175D3DCCD1}">
              <a14:hiddenFill xmlns:a14="http://schemas.microsoft.com/office/drawing/2010/main">
                <a:solidFill>
                  <a:srgbClr val="FFFFFF"/>
                </a:solidFill>
              </a14:hiddenFill>
            </a:ext>
          </a:extLst>
        </p:spPr>
      </p:pic>
      <p:pic>
        <p:nvPicPr>
          <p:cNvPr id="2"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2423820" y="5854521"/>
            <a:ext cx="609600" cy="609600"/>
          </a:xfrm>
          <a:prstGeom prst="rect">
            <a:avLst/>
          </a:prstGeom>
        </p:spPr>
      </p:pic>
    </p:spTree>
    <p:extLst>
      <p:ext uri="{BB962C8B-B14F-4D97-AF65-F5344CB8AC3E}">
        <p14:creationId xmlns:p14="http://schemas.microsoft.com/office/powerpoint/2010/main" val="1785345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6"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down)">
                                      <p:cBhvr>
                                        <p:cTn id="9" dur="580">
                                          <p:stCondLst>
                                            <p:cond delay="0"/>
                                          </p:stCondLst>
                                        </p:cTn>
                                        <p:tgtEl>
                                          <p:spTgt spid="23"/>
                                        </p:tgtEl>
                                      </p:cBhvr>
                                    </p:animEffect>
                                    <p:anim calcmode="lin" valueType="num">
                                      <p:cBhvr>
                                        <p:cTn id="1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5" dur="26">
                                          <p:stCondLst>
                                            <p:cond delay="650"/>
                                          </p:stCondLst>
                                        </p:cTn>
                                        <p:tgtEl>
                                          <p:spTgt spid="23"/>
                                        </p:tgtEl>
                                      </p:cBhvr>
                                      <p:to x="100000" y="60000"/>
                                    </p:animScale>
                                    <p:animScale>
                                      <p:cBhvr>
                                        <p:cTn id="16" dur="166" decel="50000">
                                          <p:stCondLst>
                                            <p:cond delay="676"/>
                                          </p:stCondLst>
                                        </p:cTn>
                                        <p:tgtEl>
                                          <p:spTgt spid="23"/>
                                        </p:tgtEl>
                                      </p:cBhvr>
                                      <p:to x="100000" y="100000"/>
                                    </p:animScale>
                                    <p:animScale>
                                      <p:cBhvr>
                                        <p:cTn id="17" dur="26">
                                          <p:stCondLst>
                                            <p:cond delay="1312"/>
                                          </p:stCondLst>
                                        </p:cTn>
                                        <p:tgtEl>
                                          <p:spTgt spid="23"/>
                                        </p:tgtEl>
                                      </p:cBhvr>
                                      <p:to x="100000" y="80000"/>
                                    </p:animScale>
                                    <p:animScale>
                                      <p:cBhvr>
                                        <p:cTn id="18" dur="166" decel="50000">
                                          <p:stCondLst>
                                            <p:cond delay="1338"/>
                                          </p:stCondLst>
                                        </p:cTn>
                                        <p:tgtEl>
                                          <p:spTgt spid="23"/>
                                        </p:tgtEl>
                                      </p:cBhvr>
                                      <p:to x="100000" y="100000"/>
                                    </p:animScale>
                                    <p:animScale>
                                      <p:cBhvr>
                                        <p:cTn id="19" dur="26">
                                          <p:stCondLst>
                                            <p:cond delay="1642"/>
                                          </p:stCondLst>
                                        </p:cTn>
                                        <p:tgtEl>
                                          <p:spTgt spid="23"/>
                                        </p:tgtEl>
                                      </p:cBhvr>
                                      <p:to x="100000" y="90000"/>
                                    </p:animScale>
                                    <p:animScale>
                                      <p:cBhvr>
                                        <p:cTn id="20" dur="166" decel="50000">
                                          <p:stCondLst>
                                            <p:cond delay="1668"/>
                                          </p:stCondLst>
                                        </p:cTn>
                                        <p:tgtEl>
                                          <p:spTgt spid="23"/>
                                        </p:tgtEl>
                                      </p:cBhvr>
                                      <p:to x="100000" y="100000"/>
                                    </p:animScale>
                                    <p:animScale>
                                      <p:cBhvr>
                                        <p:cTn id="21" dur="26">
                                          <p:stCondLst>
                                            <p:cond delay="1808"/>
                                          </p:stCondLst>
                                        </p:cTn>
                                        <p:tgtEl>
                                          <p:spTgt spid="23"/>
                                        </p:tgtEl>
                                      </p:cBhvr>
                                      <p:to x="100000" y="95000"/>
                                    </p:animScale>
                                    <p:animScale>
                                      <p:cBhvr>
                                        <p:cTn id="22" dur="166" decel="50000">
                                          <p:stCondLst>
                                            <p:cond delay="1834"/>
                                          </p:stCondLst>
                                        </p:cTn>
                                        <p:tgtEl>
                                          <p:spTgt spid="2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13">
                <p:cTn id="39"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8919">
            <a:off x="8839887" y="5343130"/>
            <a:ext cx="1120703" cy="145691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56405">
            <a:off x="1875153" y="5758138"/>
            <a:ext cx="1461931" cy="899651"/>
          </a:xfrm>
          <a:prstGeom prst="rect">
            <a:avLst/>
          </a:prstGeom>
        </p:spPr>
      </p:pic>
      <p:pic>
        <p:nvPicPr>
          <p:cNvPr id="5" name="Picture 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181374">
            <a:off x="6833746" y="5827745"/>
            <a:ext cx="666278" cy="880788"/>
          </a:xfrm>
          <a:prstGeom prst="rect">
            <a:avLst/>
          </a:prstGeom>
        </p:spPr>
      </p:pic>
      <p:pic>
        <p:nvPicPr>
          <p:cNvPr id="6" name="Picture 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51879">
            <a:off x="7793925" y="5729804"/>
            <a:ext cx="645540" cy="822443"/>
          </a:xfrm>
          <a:prstGeom prst="rect">
            <a:avLst/>
          </a:prstGeom>
        </p:spPr>
      </p:pic>
      <p:pic>
        <p:nvPicPr>
          <p:cNvPr id="7" name="Picture 6">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52596">
            <a:off x="9978397" y="5759539"/>
            <a:ext cx="708577" cy="887408"/>
          </a:xfrm>
          <a:prstGeom prst="rect">
            <a:avLst/>
          </a:prstGeom>
        </p:spPr>
      </p:pic>
      <p:pic>
        <p:nvPicPr>
          <p:cNvPr id="12" name="Picture 11">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673907">
            <a:off x="10739821" y="5712187"/>
            <a:ext cx="653986" cy="813605"/>
          </a:xfrm>
          <a:prstGeom prst="rect">
            <a:avLst/>
          </a:prstGeom>
        </p:spPr>
      </p:pic>
      <p:pic>
        <p:nvPicPr>
          <p:cNvPr id="15" name="Picture 14">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36455">
            <a:off x="11438224" y="5905030"/>
            <a:ext cx="674701" cy="844175"/>
          </a:xfrm>
          <a:prstGeom prst="rect">
            <a:avLst/>
          </a:prstGeom>
        </p:spPr>
      </p:pic>
      <p:pic>
        <p:nvPicPr>
          <p:cNvPr id="24" name="Picture 23">
            <a:hlinkClick r:id="rId5"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279712">
            <a:off x="568166" y="5741607"/>
            <a:ext cx="568575" cy="751629"/>
          </a:xfrm>
          <a:prstGeom prst="rect">
            <a:avLst/>
          </a:prstGeom>
        </p:spPr>
      </p:pic>
      <p:pic>
        <p:nvPicPr>
          <p:cNvPr id="25" name="Picture 24">
            <a:hlinkClick r:id="rId7"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297392">
            <a:off x="1521329" y="5841279"/>
            <a:ext cx="567245" cy="722692"/>
          </a:xfrm>
          <a:prstGeom prst="rect">
            <a:avLst/>
          </a:prstGeom>
        </p:spPr>
      </p:pic>
      <p:pic>
        <p:nvPicPr>
          <p:cNvPr id="26" name="Picture 25">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1152596">
            <a:off x="3833261" y="5841718"/>
            <a:ext cx="645939" cy="808961"/>
          </a:xfrm>
          <a:prstGeom prst="rect">
            <a:avLst/>
          </a:prstGeom>
        </p:spPr>
      </p:pic>
      <p:pic>
        <p:nvPicPr>
          <p:cNvPr id="27" name="Picture 26">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0713468">
            <a:off x="4639110" y="5595479"/>
            <a:ext cx="649624" cy="846095"/>
          </a:xfrm>
          <a:prstGeom prst="rect">
            <a:avLst/>
          </a:prstGeom>
        </p:spPr>
      </p:pic>
      <p:pic>
        <p:nvPicPr>
          <p:cNvPr id="28" name="Picture 27">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36455">
            <a:off x="5508084" y="5802817"/>
            <a:ext cx="674701" cy="844175"/>
          </a:xfrm>
          <a:prstGeom prst="rect">
            <a:avLst/>
          </a:prstGeom>
        </p:spPr>
      </p:pic>
      <p:pic>
        <p:nvPicPr>
          <p:cNvPr id="16" name="Picture 2" descr="Kết quả hình ảnh cho FIREWORK 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87793" y="-1145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143250" y="1667923"/>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pic>
        <p:nvPicPr>
          <p:cNvPr id="18" name="Picture 4" descr="Hình ảnh có liên quan"/>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791215" y="2034648"/>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FIREWORK 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30643" y="19809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086100" y="1877473"/>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pic>
        <p:nvPicPr>
          <p:cNvPr id="21" name="Picture 4" descr="Hình ảnh có liên quan"/>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761870" y="1382378"/>
            <a:ext cx="47625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815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1"/>
                                        </p:tgtEl>
                                        <p:attrNameLst>
                                          <p:attrName>r</p:attrName>
                                        </p:attrNameLst>
                                      </p:cBhvr>
                                    </p:animRot>
                                    <p:animRot by="-240000">
                                      <p:cBhvr>
                                        <p:cTn id="13" dur="400" fill="hold">
                                          <p:stCondLst>
                                            <p:cond delay="400"/>
                                          </p:stCondLst>
                                        </p:cTn>
                                        <p:tgtEl>
                                          <p:spTgt spid="11"/>
                                        </p:tgtEl>
                                        <p:attrNameLst>
                                          <p:attrName>r</p:attrName>
                                        </p:attrNameLst>
                                      </p:cBhvr>
                                    </p:animRot>
                                    <p:animRot by="240000">
                                      <p:cBhvr>
                                        <p:cTn id="14" dur="400" fill="hold">
                                          <p:stCondLst>
                                            <p:cond delay="800"/>
                                          </p:stCondLst>
                                        </p:cTn>
                                        <p:tgtEl>
                                          <p:spTgt spid="11"/>
                                        </p:tgtEl>
                                        <p:attrNameLst>
                                          <p:attrName>r</p:attrName>
                                        </p:attrNameLst>
                                      </p:cBhvr>
                                    </p:animRot>
                                    <p:animRot by="-240000">
                                      <p:cBhvr>
                                        <p:cTn id="15" dur="400" fill="hold">
                                          <p:stCondLst>
                                            <p:cond delay="1200"/>
                                          </p:stCondLst>
                                        </p:cTn>
                                        <p:tgtEl>
                                          <p:spTgt spid="11"/>
                                        </p:tgtEl>
                                        <p:attrNameLst>
                                          <p:attrName>r</p:attrName>
                                        </p:attrNameLst>
                                      </p:cBhvr>
                                    </p:animRot>
                                    <p:animRot by="120000">
                                      <p:cBhvr>
                                        <p:cTn id="16"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0.00325 -0.07477 L 0.00156 -0.13333 " pathEditMode="relative" rAng="0" ptsTypes="AA">
                                      <p:cBhvr>
                                        <p:cTn id="21" dur="2000" fill="hold"/>
                                        <p:tgtEl>
                                          <p:spTgt spid="8"/>
                                        </p:tgtEl>
                                        <p:attrNameLst>
                                          <p:attrName>ppt_x</p:attrName>
                                          <p:attrName>ppt_y</p:attrName>
                                        </p:attrNameLst>
                                      </p:cBhvr>
                                      <p:rCtr x="-91" y="-2940"/>
                                    </p:animMotion>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00157 -0.13334 L 0.01159 -0.23982 " pathEditMode="relative" rAng="0" ptsTypes="AA">
                                      <p:cBhvr>
                                        <p:cTn id="25" dur="2000" fill="hold"/>
                                        <p:tgtEl>
                                          <p:spTgt spid="8"/>
                                        </p:tgtEl>
                                        <p:attrNameLst>
                                          <p:attrName>ppt_x</p:attrName>
                                          <p:attrName>ppt_y</p:attrName>
                                        </p:attrNameLst>
                                      </p:cBhvr>
                                      <p:rCtr x="495" y="-5324"/>
                                    </p:animMotion>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nodeType="clickEffect">
                                  <p:stCondLst>
                                    <p:cond delay="0"/>
                                  </p:stCondLst>
                                  <p:childTnLst>
                                    <p:animMotion origin="layout" path="M 0.02252 -0.36528 L 0.01706 -0.46783 " pathEditMode="relative" rAng="0" ptsTypes="AA">
                                      <p:cBhvr>
                                        <p:cTn id="29" dur="2000" fill="hold"/>
                                        <p:tgtEl>
                                          <p:spTgt spid="8"/>
                                        </p:tgtEl>
                                        <p:attrNameLst>
                                          <p:attrName>ppt_x</p:attrName>
                                          <p:attrName>ppt_y</p:attrName>
                                        </p:attrNameLst>
                                      </p:cBhvr>
                                      <p:rCtr x="-117" y="-4838"/>
                                    </p:animMotion>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xit" presetSubtype="0" fill="hold" grpId="1" nodeType="withEffect">
                                  <p:stCondLst>
                                    <p:cond delay="500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xit" presetSubtype="0" fill="hold" nodeType="withEffect">
                                  <p:stCondLst>
                                    <p:cond delay="500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nodeType="withEffect">
                                  <p:stCondLst>
                                    <p:cond delay="500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64" presetClass="path" presetSubtype="0" accel="50000" decel="50000" fill="hold" nodeType="clickEffect">
                                  <p:stCondLst>
                                    <p:cond delay="0"/>
                                  </p:stCondLst>
                                  <p:childTnLst>
                                    <p:animMotion origin="layout" path="M -1.875E-6 -2.59259E-6 L 0.00222 -0.19907 " pathEditMode="relative" rAng="0" ptsTypes="AA">
                                      <p:cBhvr>
                                        <p:cTn id="47" dur="2000" fill="hold"/>
                                        <p:tgtEl>
                                          <p:spTgt spid="11"/>
                                        </p:tgtEl>
                                        <p:attrNameLst>
                                          <p:attrName>ppt_x</p:attrName>
                                          <p:attrName>ppt_y</p:attrName>
                                        </p:attrNameLst>
                                      </p:cBhvr>
                                      <p:rCtr x="104" y="-9954"/>
                                    </p:animMotion>
                                  </p:childTnLst>
                                </p:cTn>
                              </p:par>
                            </p:childTnLst>
                          </p:cTn>
                        </p:par>
                      </p:childTnLst>
                    </p:cTn>
                  </p:par>
                  <p:par>
                    <p:cTn id="48" fill="hold">
                      <p:stCondLst>
                        <p:cond delay="indefinite"/>
                      </p:stCondLst>
                      <p:childTnLst>
                        <p:par>
                          <p:cTn id="49" fill="hold">
                            <p:stCondLst>
                              <p:cond delay="0"/>
                            </p:stCondLst>
                            <p:childTnLst>
                              <p:par>
                                <p:cTn id="50" presetID="64" presetClass="path" presetSubtype="0" accel="50000" decel="50000" fill="hold" nodeType="clickEffect">
                                  <p:stCondLst>
                                    <p:cond delay="0"/>
                                  </p:stCondLst>
                                  <p:childTnLst>
                                    <p:animMotion origin="layout" path="M 0.00222 -0.19908 L -0.00546 -0.28565 " pathEditMode="relative" rAng="0" ptsTypes="AA">
                                      <p:cBhvr>
                                        <p:cTn id="51" dur="2000" fill="hold"/>
                                        <p:tgtEl>
                                          <p:spTgt spid="11"/>
                                        </p:tgtEl>
                                        <p:attrNameLst>
                                          <p:attrName>ppt_x</p:attrName>
                                          <p:attrName>ppt_y</p:attrName>
                                        </p:attrNameLst>
                                      </p:cBhvr>
                                      <p:rCtr x="-391" y="-4329"/>
                                    </p:animMotion>
                                  </p:childTnLst>
                                </p:cTn>
                              </p:par>
                            </p:childTnLst>
                          </p:cTn>
                        </p:par>
                      </p:childTnLst>
                    </p:cTn>
                  </p:par>
                  <p:par>
                    <p:cTn id="52" fill="hold">
                      <p:stCondLst>
                        <p:cond delay="indefinite"/>
                      </p:stCondLst>
                      <p:childTnLst>
                        <p:par>
                          <p:cTn id="53" fill="hold">
                            <p:stCondLst>
                              <p:cond delay="0"/>
                            </p:stCondLst>
                            <p:childTnLst>
                              <p:par>
                                <p:cTn id="54" presetID="64" presetClass="path" presetSubtype="0" accel="50000" decel="50000" fill="hold" nodeType="clickEffect">
                                  <p:stCondLst>
                                    <p:cond delay="0"/>
                                  </p:stCondLst>
                                  <p:childTnLst>
                                    <p:animMotion origin="layout" path="M -0.02669 -0.36991 L -0.01797 -0.49537 " pathEditMode="relative" rAng="0" ptsTypes="AA">
                                      <p:cBhvr>
                                        <p:cTn id="55" dur="2000" fill="hold"/>
                                        <p:tgtEl>
                                          <p:spTgt spid="11"/>
                                        </p:tgtEl>
                                        <p:attrNameLst>
                                          <p:attrName>ppt_x</p:attrName>
                                          <p:attrName>ppt_y</p:attrName>
                                        </p:attrNameLst>
                                      </p:cBhvr>
                                      <p:rCtr x="378" y="-5810"/>
                                    </p:animMotion>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xit" presetSubtype="0" fill="hold" grpId="1" nodeType="withEffect">
                                  <p:stCondLst>
                                    <p:cond delay="500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xit" presetSubtype="0" fill="hold" nodeType="withEffect">
                                  <p:stCondLst>
                                    <p:cond delay="500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xit" presetSubtype="0" fill="hold" nodeType="withEffect">
                                  <p:stCondLst>
                                    <p:cond delay="5000"/>
                                  </p:stCondLst>
                                  <p:childTnLst>
                                    <p:set>
                                      <p:cBhvr>
                                        <p:cTn id="68"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4" restart="whenNotActive" fill="hold" evtFilter="cancelBubble" nodeType="interactiveSeq">
                <p:stCondLst>
                  <p:cond evt="onClick" delay="0">
                    <p:tgtEl>
                      <p:spTgt spid="6"/>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9" restart="whenNotActive" fill="hold" evtFilter="cancelBubble" nodeType="interactiveSeq">
                <p:stCondLst>
                  <p:cond evt="onClick" delay="0">
                    <p:tgtEl>
                      <p:spTgt spid="7"/>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4" restart="whenNotActive" fill="hold" evtFilter="cancelBubble" nodeType="interactiveSeq">
                <p:stCondLst>
                  <p:cond evt="onClick" delay="0">
                    <p:tgtEl>
                      <p:spTgt spid="12"/>
                    </p:tgtEl>
                  </p:cond>
                </p:stCondLst>
                <p:endSync evt="end" delay="0">
                  <p:rtn val="all"/>
                </p:endSync>
                <p:childTnLst>
                  <p:par>
                    <p:cTn id="85" fill="hold">
                      <p:stCondLst>
                        <p:cond delay="0"/>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4" restart="whenNotActive" fill="hold" evtFilter="cancelBubble" nodeType="interactiveSeq">
                <p:stCondLst>
                  <p:cond evt="onClick" delay="0">
                    <p:tgtEl>
                      <p:spTgt spid="24"/>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9" restart="whenNotActive" fill="hold" evtFilter="cancelBubble" nodeType="interactiveSeq">
                <p:stCondLst>
                  <p:cond evt="onClick" delay="0">
                    <p:tgtEl>
                      <p:spTgt spid="25"/>
                    </p:tgtEl>
                  </p:cond>
                </p:stCondLst>
                <p:endSync evt="end" delay="0">
                  <p:rtn val="all"/>
                </p:endSync>
                <p:childTnLst>
                  <p:par>
                    <p:cTn id="100" fill="hold">
                      <p:stCondLst>
                        <p:cond delay="0"/>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4" restart="whenNotActive" fill="hold" evtFilter="cancelBubble" nodeType="interactiveSeq">
                <p:stCondLst>
                  <p:cond evt="onClick" delay="0">
                    <p:tgtEl>
                      <p:spTgt spid="26"/>
                    </p:tgtEl>
                  </p:cond>
                </p:stCondLst>
                <p:endSync evt="end" delay="0">
                  <p:rtn val="all"/>
                </p:endSync>
                <p:childTnLst>
                  <p:par>
                    <p:cTn id="105" fill="hold">
                      <p:stCondLst>
                        <p:cond delay="0"/>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9" restart="whenNotActive" fill="hold" evtFilter="cancelBubble" nodeType="interactiveSeq">
                <p:stCondLst>
                  <p:cond evt="onClick" delay="0">
                    <p:tgtEl>
                      <p:spTgt spid="27"/>
                    </p:tgtEl>
                  </p:cond>
                </p:stCondLst>
                <p:endSync evt="end" delay="0">
                  <p:rtn val="all"/>
                </p:endSync>
                <p:childTnLst>
                  <p:par>
                    <p:cTn id="110" fill="hold">
                      <p:stCondLst>
                        <p:cond delay="0"/>
                      </p:stCondLst>
                      <p:childTnLst>
                        <p:par>
                          <p:cTn id="111" fill="hold">
                            <p:stCondLst>
                              <p:cond delay="0"/>
                            </p:stCondLst>
                            <p:childTnLst>
                              <p:par>
                                <p:cTn id="112" presetID="1" presetClass="exit" presetSubtype="0" fill="hold" nodeType="clickEffect">
                                  <p:stCondLst>
                                    <p:cond delay="0"/>
                                  </p:stCondLst>
                                  <p:childTnLst>
                                    <p:set>
                                      <p:cBhvr>
                                        <p:cTn id="11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7" grpId="0"/>
      <p:bldP spid="17" grpId="1"/>
      <p:bldP spid="20" grpId="0"/>
      <p:bldP spid="2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1870" l="0" r="100000">
                        <a14:foregroundMark x1="22300" y1="1931" x2="24100" y2="2947"/>
                        <a14:backgroundMark x1="6300" y1="8028" x2="2600" y2="61687"/>
                        <a14:backgroundMark x1="4900" y1="3049" x2="14700" y2="20020"/>
                        <a14:backgroundMark x1="16000" y1="22663" x2="14500" y2="22663"/>
                        <a14:backgroundMark x1="3600" y1="77744" x2="9000" y2="87602"/>
                        <a14:backgroundMark x1="3900" y1="63008" x2="800" y2="64736"/>
                        <a14:backgroundMark x1="1400" y1="76423" x2="3200" y2="89329"/>
                        <a14:backgroundMark x1="17800" y1="89736" x2="24400" y2="90854"/>
                        <a14:backgroundMark x1="7900" y1="70224" x2="7500" y2="70224"/>
                        <a14:backgroundMark x1="4800" y1="70325" x2="3600" y2="72663"/>
                        <a14:backgroundMark x1="9900" y1="79167" x2="9800" y2="79878"/>
                        <a14:backgroundMark x1="25500" y1="90854" x2="28200" y2="91057"/>
                        <a14:backgroundMark x1="29700" y1="91057" x2="31800" y2="91463"/>
                        <a14:backgroundMark x1="95000" y1="70630" x2="86200" y2="89533"/>
                        <a14:backgroundMark x1="77600" y1="86280" x2="91700" y2="86077"/>
                        <a14:backgroundMark x1="75200" y1="90447" x2="58400" y2="92378"/>
                        <a14:backgroundMark x1="63400" y1="91057" x2="52200" y2="92378"/>
                        <a14:backgroundMark x1="96300" y1="56606" x2="85300" y2="76423"/>
                        <a14:backgroundMark x1="91300" y1="52744" x2="99400" y2="52744"/>
                        <a14:backgroundMark x1="84500" y1="60061" x2="85100" y2="69512"/>
                        <a14:backgroundMark x1="84500" y1="58130" x2="84500" y2="66260"/>
                        <a14:backgroundMark x1="84000" y1="57215" x2="84500" y2="61077"/>
                        <a14:backgroundMark x1="84300" y1="55691" x2="84800" y2="60264"/>
                        <a14:backgroundMark x1="94600" y1="43191" x2="97900" y2="44512"/>
                        <a14:backgroundMark x1="97900" y1="13516" x2="94200" y2="28963"/>
                        <a14:backgroundMark x1="84200" y1="32825" x2="85900" y2="37398"/>
                        <a14:backgroundMark x1="69200" y1="2642" x2="26600" y2="3150"/>
                        <a14:backgroundMark x1="19700" y1="1220" x2="21700" y2="1016"/>
                        <a14:backgroundMark x1="24900" y1="8740" x2="24400" y2="10264"/>
                        <a14:backgroundMark x1="64800" y1="5691" x2="76900" y2="2947"/>
                        <a14:backgroundMark x1="55100" y1="12195" x2="63300" y2="13720"/>
                        <a14:backgroundMark x1="95800" y1="5081" x2="82100" y2="12195"/>
                        <a14:backgroundMark x1="30800" y1="10772" x2="30100" y2="11687"/>
                        <a14:backgroundMark x1="32800" y1="9553" x2="31900" y2="9654"/>
                        <a14:backgroundMark x1="25200" y1="5589" x2="25200" y2="6606"/>
                        <a14:backgroundMark x1="25100" y1="7114" x2="24900" y2="8028"/>
                        <a14:backgroundMark x1="45800" y1="91463" x2="47000" y2="91972"/>
                        <a14:backgroundMark x1="39600" y1="91565" x2="39800" y2="91870"/>
                      </a14:backgroundRemoval>
                    </a14:imgEffect>
                  </a14:imgLayer>
                </a14:imgProps>
              </a:ext>
              <a:ext uri="{28A0092B-C50C-407E-A947-70E740481C1C}">
                <a14:useLocalDpi xmlns:a14="http://schemas.microsoft.com/office/drawing/2010/main" val="0"/>
              </a:ext>
            </a:extLst>
          </a:blip>
          <a:srcRect/>
          <a:stretch>
            <a:fillRect/>
          </a:stretch>
        </p:blipFill>
        <p:spPr bwMode="auto">
          <a:xfrm>
            <a:off x="1049337" y="242125"/>
            <a:ext cx="10436226" cy="7015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3006" y="1829692"/>
            <a:ext cx="4726807" cy="1569660"/>
          </a:xfrm>
          <a:prstGeom prst="rect">
            <a:avLst/>
          </a:prstGeom>
          <a:noFill/>
        </p:spPr>
        <p:txBody>
          <a:bodyPr wrap="none" rtlCol="0">
            <a:spAutoFit/>
          </a:bodyPr>
          <a:lstStyle/>
          <a:p>
            <a:pPr algn="ctr"/>
            <a:r>
              <a:rPr lang="en-US" sz="3200" b="1" dirty="0" smtClean="0">
                <a:solidFill>
                  <a:srgbClr val="FF0000"/>
                </a:solidFill>
              </a:rPr>
              <a:t>3. What do the women do </a:t>
            </a:r>
          </a:p>
          <a:p>
            <a:pPr algn="ctr"/>
            <a:r>
              <a:rPr lang="en-US" sz="3200" b="1" dirty="0" smtClean="0">
                <a:solidFill>
                  <a:srgbClr val="FF0000"/>
                </a:solidFill>
              </a:rPr>
              <a:t>with the fish they buy</a:t>
            </a:r>
          </a:p>
          <a:p>
            <a:pPr algn="ctr"/>
            <a:r>
              <a:rPr lang="en-US" sz="3200" b="1" dirty="0" smtClean="0">
                <a:solidFill>
                  <a:srgbClr val="FF0000"/>
                </a:solidFill>
              </a:rPr>
              <a:t>        from the </a:t>
            </a:r>
            <a:r>
              <a:rPr lang="en-US" sz="3200" b="1" dirty="0" err="1" smtClean="0">
                <a:solidFill>
                  <a:srgbClr val="FF0000"/>
                </a:solidFill>
              </a:rPr>
              <a:t>fishment</a:t>
            </a:r>
            <a:r>
              <a:rPr lang="en-US" sz="3200" b="1" dirty="0" smtClean="0">
                <a:solidFill>
                  <a:srgbClr val="FF0000"/>
                </a:solidFill>
              </a:rPr>
              <a:t>?</a:t>
            </a:r>
          </a:p>
        </p:txBody>
      </p:sp>
      <p:sp>
        <p:nvSpPr>
          <p:cNvPr id="8" name="TextBox 7"/>
          <p:cNvSpPr txBox="1"/>
          <p:nvPr/>
        </p:nvSpPr>
        <p:spPr>
          <a:xfrm>
            <a:off x="2888433" y="3466799"/>
            <a:ext cx="4654287" cy="1523494"/>
          </a:xfrm>
          <a:prstGeom prst="rect">
            <a:avLst/>
          </a:prstGeom>
          <a:noFill/>
        </p:spPr>
        <p:txBody>
          <a:bodyPr wrap="none" rtlCol="0">
            <a:spAutoFit/>
          </a:bodyPr>
          <a:lstStyle/>
          <a:p>
            <a:pPr algn="ctr"/>
            <a:r>
              <a:rPr lang="en-US" sz="3100" b="1" dirty="0" smtClean="0">
                <a:solidFill>
                  <a:srgbClr val="0033CC"/>
                </a:solidFill>
              </a:rPr>
              <a:t>They sell them at the local</a:t>
            </a:r>
          </a:p>
          <a:p>
            <a:pPr algn="ctr"/>
            <a:r>
              <a:rPr lang="en-US" sz="3100" b="1" dirty="0" smtClean="0">
                <a:solidFill>
                  <a:srgbClr val="0033CC"/>
                </a:solidFill>
              </a:rPr>
              <a:t>market or the town nearby</a:t>
            </a:r>
          </a:p>
          <a:p>
            <a:pPr algn="ctr"/>
            <a:r>
              <a:rPr lang="en-US" sz="3100" b="1" dirty="0" smtClean="0">
                <a:solidFill>
                  <a:srgbClr val="0033CC"/>
                </a:solidFill>
              </a:rPr>
              <a:t>for for a higher price.</a:t>
            </a:r>
          </a:p>
        </p:txBody>
      </p:sp>
      <p:pic>
        <p:nvPicPr>
          <p:cNvPr id="6" name="Picture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10309814" y="5175838"/>
            <a:ext cx="1610151" cy="1610151"/>
          </a:xfrm>
          <a:prstGeom prst="rect">
            <a:avLst/>
          </a:prstGeom>
        </p:spPr>
      </p:pic>
    </p:spTree>
    <p:extLst>
      <p:ext uri="{BB962C8B-B14F-4D97-AF65-F5344CB8AC3E}">
        <p14:creationId xmlns:p14="http://schemas.microsoft.com/office/powerpoint/2010/main" val="4459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1870" l="0" r="100000">
                        <a14:foregroundMark x1="22300" y1="1931" x2="24100" y2="2947"/>
                        <a14:backgroundMark x1="6300" y1="8028" x2="2600" y2="61687"/>
                        <a14:backgroundMark x1="4900" y1="3049" x2="14700" y2="20020"/>
                        <a14:backgroundMark x1="16000" y1="22663" x2="14500" y2="22663"/>
                        <a14:backgroundMark x1="3600" y1="77744" x2="9000" y2="87602"/>
                        <a14:backgroundMark x1="3900" y1="63008" x2="800" y2="64736"/>
                        <a14:backgroundMark x1="1400" y1="76423" x2="3200" y2="89329"/>
                        <a14:backgroundMark x1="17800" y1="89736" x2="24400" y2="90854"/>
                        <a14:backgroundMark x1="7900" y1="70224" x2="7500" y2="70224"/>
                        <a14:backgroundMark x1="4800" y1="70325" x2="3600" y2="72663"/>
                        <a14:backgroundMark x1="9900" y1="79167" x2="9800" y2="79878"/>
                        <a14:backgroundMark x1="25500" y1="90854" x2="28200" y2="91057"/>
                        <a14:backgroundMark x1="29700" y1="91057" x2="31800" y2="91463"/>
                        <a14:backgroundMark x1="95000" y1="70630" x2="86200" y2="89533"/>
                        <a14:backgroundMark x1="77600" y1="86280" x2="91700" y2="86077"/>
                        <a14:backgroundMark x1="75200" y1="90447" x2="58400" y2="92378"/>
                        <a14:backgroundMark x1="63400" y1="91057" x2="52200" y2="92378"/>
                        <a14:backgroundMark x1="96300" y1="56606" x2="85300" y2="76423"/>
                        <a14:backgroundMark x1="91300" y1="52744" x2="99400" y2="52744"/>
                        <a14:backgroundMark x1="84500" y1="60061" x2="85100" y2="69512"/>
                        <a14:backgroundMark x1="84500" y1="58130" x2="84500" y2="66260"/>
                        <a14:backgroundMark x1="84000" y1="57215" x2="84500" y2="61077"/>
                        <a14:backgroundMark x1="84300" y1="55691" x2="84800" y2="60264"/>
                        <a14:backgroundMark x1="94600" y1="43191" x2="97900" y2="44512"/>
                        <a14:backgroundMark x1="97900" y1="13516" x2="94200" y2="28963"/>
                        <a14:backgroundMark x1="84200" y1="32825" x2="85900" y2="37398"/>
                        <a14:backgroundMark x1="69200" y1="2642" x2="26600" y2="3150"/>
                        <a14:backgroundMark x1="19700" y1="1220" x2="21700" y2="1016"/>
                        <a14:backgroundMark x1="24900" y1="8740" x2="24400" y2="10264"/>
                        <a14:backgroundMark x1="64800" y1="5691" x2="76900" y2="2947"/>
                        <a14:backgroundMark x1="55100" y1="12195" x2="63300" y2="13720"/>
                        <a14:backgroundMark x1="95800" y1="5081" x2="82100" y2="12195"/>
                        <a14:backgroundMark x1="30800" y1="10772" x2="30100" y2="11687"/>
                        <a14:backgroundMark x1="32800" y1="9553" x2="31900" y2="9654"/>
                        <a14:backgroundMark x1="25200" y1="5589" x2="25200" y2="6606"/>
                        <a14:backgroundMark x1="25100" y1="7114" x2="24900" y2="8028"/>
                        <a14:backgroundMark x1="45800" y1="91463" x2="47000" y2="91972"/>
                        <a14:backgroundMark x1="39600" y1="91565" x2="39800" y2="91870"/>
                      </a14:backgroundRemoval>
                    </a14:imgEffect>
                  </a14:imgLayer>
                </a14:imgProps>
              </a:ext>
              <a:ext uri="{28A0092B-C50C-407E-A947-70E740481C1C}">
                <a14:useLocalDpi xmlns:a14="http://schemas.microsoft.com/office/drawing/2010/main" val="0"/>
              </a:ext>
            </a:extLst>
          </a:blip>
          <a:srcRect/>
          <a:stretch>
            <a:fillRect/>
          </a:stretch>
        </p:blipFill>
        <p:spPr bwMode="auto">
          <a:xfrm>
            <a:off x="1049337" y="242125"/>
            <a:ext cx="10436226" cy="7015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94021" y="2257534"/>
            <a:ext cx="4569761" cy="1200329"/>
          </a:xfrm>
          <a:prstGeom prst="rect">
            <a:avLst/>
          </a:prstGeom>
          <a:noFill/>
        </p:spPr>
        <p:txBody>
          <a:bodyPr wrap="square" rtlCol="0">
            <a:spAutoFit/>
          </a:bodyPr>
          <a:lstStyle/>
          <a:p>
            <a:pPr algn="ctr"/>
            <a:r>
              <a:rPr lang="en-US" sz="3600" b="1" dirty="0" smtClean="0">
                <a:solidFill>
                  <a:srgbClr val="FF0000"/>
                </a:solidFill>
              </a:rPr>
              <a:t>1. Where do the </a:t>
            </a:r>
            <a:r>
              <a:rPr lang="en-US" sz="3600" b="1" dirty="0" err="1" smtClean="0">
                <a:solidFill>
                  <a:srgbClr val="FF0000"/>
                </a:solidFill>
              </a:rPr>
              <a:t>khmer</a:t>
            </a:r>
            <a:r>
              <a:rPr lang="en-US" sz="3600" b="1" dirty="0" smtClean="0">
                <a:solidFill>
                  <a:srgbClr val="FF0000"/>
                </a:solidFill>
              </a:rPr>
              <a:t> </a:t>
            </a:r>
            <a:r>
              <a:rPr lang="en-US" sz="3600" b="1" dirty="0" err="1" smtClean="0">
                <a:solidFill>
                  <a:srgbClr val="FF0000"/>
                </a:solidFill>
              </a:rPr>
              <a:t>Krom</a:t>
            </a:r>
            <a:r>
              <a:rPr lang="en-US" sz="3600" b="1" dirty="0" smtClean="0">
                <a:solidFill>
                  <a:srgbClr val="FF0000"/>
                </a:solidFill>
              </a:rPr>
              <a:t> live?</a:t>
            </a:r>
            <a:endParaRPr lang="en-US" sz="3600" b="1" dirty="0">
              <a:solidFill>
                <a:srgbClr val="FF0000"/>
              </a:solidFill>
            </a:endParaRPr>
          </a:p>
        </p:txBody>
      </p:sp>
      <p:sp>
        <p:nvSpPr>
          <p:cNvPr id="8" name="TextBox 7"/>
          <p:cNvSpPr txBox="1"/>
          <p:nvPr/>
        </p:nvSpPr>
        <p:spPr>
          <a:xfrm>
            <a:off x="3622436" y="4085095"/>
            <a:ext cx="4333751" cy="569387"/>
          </a:xfrm>
          <a:prstGeom prst="rect">
            <a:avLst/>
          </a:prstGeom>
          <a:noFill/>
        </p:spPr>
        <p:txBody>
          <a:bodyPr wrap="none" rtlCol="0">
            <a:spAutoFit/>
          </a:bodyPr>
          <a:lstStyle/>
          <a:p>
            <a:pPr algn="ctr"/>
            <a:r>
              <a:rPr lang="en-US" sz="3100" b="1" dirty="0" smtClean="0">
                <a:solidFill>
                  <a:srgbClr val="0033CC"/>
                </a:solidFill>
              </a:rPr>
              <a:t>In the south of Viet Nam.</a:t>
            </a:r>
            <a:endParaRPr lang="en-US" sz="3100" b="1" dirty="0">
              <a:solidFill>
                <a:srgbClr val="0033CC"/>
              </a:solidFill>
            </a:endParaRPr>
          </a:p>
        </p:txBody>
      </p:sp>
      <p:pic>
        <p:nvPicPr>
          <p:cNvPr id="6" name="Picture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10309814" y="5175838"/>
            <a:ext cx="1610151" cy="1610151"/>
          </a:xfrm>
          <a:prstGeom prst="rect">
            <a:avLst/>
          </a:prstGeom>
        </p:spPr>
      </p:pic>
    </p:spTree>
    <p:extLst>
      <p:ext uri="{BB962C8B-B14F-4D97-AF65-F5344CB8AC3E}">
        <p14:creationId xmlns:p14="http://schemas.microsoft.com/office/powerpoint/2010/main" val="2218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1870" l="0" r="100000">
                        <a14:foregroundMark x1="22300" y1="1931" x2="24100" y2="2947"/>
                        <a14:backgroundMark x1="6300" y1="8028" x2="2600" y2="61687"/>
                        <a14:backgroundMark x1="4900" y1="3049" x2="14700" y2="20020"/>
                        <a14:backgroundMark x1="16000" y1="22663" x2="14500" y2="22663"/>
                        <a14:backgroundMark x1="3600" y1="77744" x2="9000" y2="87602"/>
                        <a14:backgroundMark x1="3900" y1="63008" x2="800" y2="64736"/>
                        <a14:backgroundMark x1="1400" y1="76423" x2="3200" y2="89329"/>
                        <a14:backgroundMark x1="17800" y1="89736" x2="24400" y2="90854"/>
                        <a14:backgroundMark x1="7900" y1="70224" x2="7500" y2="70224"/>
                        <a14:backgroundMark x1="4800" y1="70325" x2="3600" y2="72663"/>
                        <a14:backgroundMark x1="9900" y1="79167" x2="9800" y2="79878"/>
                        <a14:backgroundMark x1="25500" y1="90854" x2="28200" y2="91057"/>
                        <a14:backgroundMark x1="29700" y1="91057" x2="31800" y2="91463"/>
                        <a14:backgroundMark x1="95000" y1="70630" x2="86200" y2="89533"/>
                        <a14:backgroundMark x1="77600" y1="86280" x2="91700" y2="86077"/>
                        <a14:backgroundMark x1="75200" y1="90447" x2="58400" y2="92378"/>
                        <a14:backgroundMark x1="63400" y1="91057" x2="52200" y2="92378"/>
                        <a14:backgroundMark x1="96300" y1="56606" x2="85300" y2="76423"/>
                        <a14:backgroundMark x1="91300" y1="52744" x2="99400" y2="52744"/>
                        <a14:backgroundMark x1="84500" y1="60061" x2="85100" y2="69512"/>
                        <a14:backgroundMark x1="84500" y1="58130" x2="84500" y2="66260"/>
                        <a14:backgroundMark x1="84000" y1="57215" x2="84500" y2="61077"/>
                        <a14:backgroundMark x1="84300" y1="55691" x2="84800" y2="60264"/>
                        <a14:backgroundMark x1="94600" y1="43191" x2="97900" y2="44512"/>
                        <a14:backgroundMark x1="97900" y1="13516" x2="94200" y2="28963"/>
                        <a14:backgroundMark x1="84200" y1="32825" x2="85900" y2="37398"/>
                        <a14:backgroundMark x1="69200" y1="2642" x2="26600" y2="3150"/>
                        <a14:backgroundMark x1="19700" y1="1220" x2="21700" y2="1016"/>
                        <a14:backgroundMark x1="24900" y1="8740" x2="24400" y2="10264"/>
                        <a14:backgroundMark x1="64800" y1="5691" x2="76900" y2="2947"/>
                        <a14:backgroundMark x1="55100" y1="12195" x2="63300" y2="13720"/>
                        <a14:backgroundMark x1="95800" y1="5081" x2="82100" y2="12195"/>
                        <a14:backgroundMark x1="30800" y1="10772" x2="30100" y2="11687"/>
                        <a14:backgroundMark x1="32800" y1="9553" x2="31900" y2="9654"/>
                        <a14:backgroundMark x1="25200" y1="5589" x2="25200" y2="6606"/>
                        <a14:backgroundMark x1="25100" y1="7114" x2="24900" y2="8028"/>
                        <a14:backgroundMark x1="45800" y1="91463" x2="47000" y2="91972"/>
                        <a14:backgroundMark x1="39600" y1="91565" x2="39800" y2="91870"/>
                      </a14:backgroundRemoval>
                    </a14:imgEffect>
                  </a14:imgLayer>
                </a14:imgProps>
              </a:ext>
              <a:ext uri="{28A0092B-C50C-407E-A947-70E740481C1C}">
                <a14:useLocalDpi xmlns:a14="http://schemas.microsoft.com/office/drawing/2010/main" val="0"/>
              </a:ext>
            </a:extLst>
          </a:blip>
          <a:srcRect/>
          <a:stretch>
            <a:fillRect/>
          </a:stretch>
        </p:blipFill>
        <p:spPr bwMode="auto">
          <a:xfrm>
            <a:off x="1049337" y="242125"/>
            <a:ext cx="10436226" cy="7015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34651" y="2177324"/>
            <a:ext cx="4010526" cy="1200329"/>
          </a:xfrm>
          <a:prstGeom prst="rect">
            <a:avLst/>
          </a:prstGeom>
          <a:noFill/>
        </p:spPr>
        <p:txBody>
          <a:bodyPr wrap="square" rtlCol="0">
            <a:spAutoFit/>
          </a:bodyPr>
          <a:lstStyle/>
          <a:p>
            <a:pPr algn="ctr"/>
            <a:r>
              <a:rPr lang="en-US" sz="3600" b="1" dirty="0" smtClean="0">
                <a:solidFill>
                  <a:srgbClr val="FF0000"/>
                </a:solidFill>
              </a:rPr>
              <a:t>4. What is </a:t>
            </a:r>
            <a:r>
              <a:rPr lang="en-US" sz="3600" b="1" dirty="0" err="1" smtClean="0">
                <a:solidFill>
                  <a:srgbClr val="FF0000"/>
                </a:solidFill>
              </a:rPr>
              <a:t>Chol</a:t>
            </a:r>
            <a:r>
              <a:rPr lang="en-US" sz="3600" b="1" dirty="0" smtClean="0">
                <a:solidFill>
                  <a:srgbClr val="FF0000"/>
                </a:solidFill>
              </a:rPr>
              <a:t> </a:t>
            </a:r>
            <a:r>
              <a:rPr lang="en-US" sz="3600" b="1" dirty="0" err="1" smtClean="0">
                <a:solidFill>
                  <a:srgbClr val="FF0000"/>
                </a:solidFill>
              </a:rPr>
              <a:t>Chnam</a:t>
            </a:r>
            <a:r>
              <a:rPr lang="en-US" sz="3600" b="1" dirty="0" smtClean="0">
                <a:solidFill>
                  <a:srgbClr val="FF0000"/>
                </a:solidFill>
              </a:rPr>
              <a:t> </a:t>
            </a:r>
            <a:r>
              <a:rPr lang="en-US" sz="3600" b="1" dirty="0" err="1" smtClean="0">
                <a:solidFill>
                  <a:srgbClr val="FF0000"/>
                </a:solidFill>
              </a:rPr>
              <a:t>Thmay</a:t>
            </a:r>
            <a:r>
              <a:rPr lang="en-US" sz="3600" b="1" dirty="0" smtClean="0">
                <a:solidFill>
                  <a:srgbClr val="FF0000"/>
                </a:solidFill>
              </a:rPr>
              <a:t>?</a:t>
            </a:r>
            <a:endParaRPr lang="en-US" sz="3600" b="1" dirty="0">
              <a:solidFill>
                <a:srgbClr val="FF0000"/>
              </a:solidFill>
            </a:endParaRPr>
          </a:p>
        </p:txBody>
      </p:sp>
      <p:sp>
        <p:nvSpPr>
          <p:cNvPr id="8" name="TextBox 7"/>
          <p:cNvSpPr txBox="1"/>
          <p:nvPr/>
        </p:nvSpPr>
        <p:spPr>
          <a:xfrm>
            <a:off x="3502031" y="3972800"/>
            <a:ext cx="4606646" cy="1200329"/>
          </a:xfrm>
          <a:prstGeom prst="rect">
            <a:avLst/>
          </a:prstGeom>
          <a:noFill/>
        </p:spPr>
        <p:txBody>
          <a:bodyPr wrap="none" rtlCol="0">
            <a:spAutoFit/>
          </a:bodyPr>
          <a:lstStyle/>
          <a:p>
            <a:pPr algn="ctr"/>
            <a:r>
              <a:rPr lang="en-US" sz="3600" b="1" dirty="0" smtClean="0">
                <a:solidFill>
                  <a:srgbClr val="0033CC"/>
                </a:solidFill>
              </a:rPr>
              <a:t>It’s a celebration of the</a:t>
            </a:r>
          </a:p>
          <a:p>
            <a:pPr algn="ctr"/>
            <a:r>
              <a:rPr lang="en-US" sz="3600" b="1" dirty="0" smtClean="0">
                <a:solidFill>
                  <a:srgbClr val="0033CC"/>
                </a:solidFill>
              </a:rPr>
              <a:t>new year.</a:t>
            </a:r>
            <a:endParaRPr lang="en-US" sz="3600" b="1" dirty="0">
              <a:solidFill>
                <a:srgbClr val="0033CC"/>
              </a:solidFill>
            </a:endParaRPr>
          </a:p>
        </p:txBody>
      </p:sp>
      <p:pic>
        <p:nvPicPr>
          <p:cNvPr id="6" name="Picture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10309814" y="5175838"/>
            <a:ext cx="1610151" cy="1610151"/>
          </a:xfrm>
          <a:prstGeom prst="rect">
            <a:avLst/>
          </a:prstGeom>
        </p:spPr>
      </p:pic>
    </p:spTree>
    <p:extLst>
      <p:ext uri="{BB962C8B-B14F-4D97-AF65-F5344CB8AC3E}">
        <p14:creationId xmlns:p14="http://schemas.microsoft.com/office/powerpoint/2010/main" val="138373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solidFill>
                  <a:srgbClr val="C00000"/>
                </a:solidFill>
              </a:rPr>
              <a:t>I. REVISION:                         </a:t>
            </a:r>
            <a:r>
              <a:rPr lang="en-US" dirty="0" smtClean="0"/>
              <a:t/>
            </a:r>
            <a:br>
              <a:rPr lang="en-US" dirty="0" smtClean="0"/>
            </a:br>
            <a:r>
              <a:rPr lang="en-US" dirty="0" smtClean="0"/>
              <a:t>                         Kim’s game</a:t>
            </a:r>
          </a:p>
        </p:txBody>
      </p:sp>
      <p:sp>
        <p:nvSpPr>
          <p:cNvPr id="11267" name="Content Placeholder 2"/>
          <p:cNvSpPr>
            <a:spLocks noGrp="1"/>
          </p:cNvSpPr>
          <p:nvPr>
            <p:ph idx="1"/>
          </p:nvPr>
        </p:nvSpPr>
        <p:spPr/>
        <p:txBody>
          <a:bodyPr/>
          <a:lstStyle/>
          <a:p>
            <a:pPr marL="0" indent="0">
              <a:buNone/>
            </a:pPr>
            <a:r>
              <a:rPr lang="en-US" dirty="0" smtClean="0">
                <a:solidFill>
                  <a:srgbClr val="00B050"/>
                </a:solidFill>
                <a:latin typeface="Monotype Corsiva" pitchFamily="66" charset="0"/>
              </a:rPr>
              <a:t>- Look </a:t>
            </a:r>
            <a:r>
              <a:rPr lang="en-US" dirty="0">
                <a:solidFill>
                  <a:srgbClr val="00B050"/>
                </a:solidFill>
                <a:latin typeface="Monotype Corsiva" pitchFamily="66" charset="0"/>
              </a:rPr>
              <a:t>at the pictures and </a:t>
            </a:r>
            <a:r>
              <a:rPr lang="en-US" dirty="0" smtClean="0">
                <a:solidFill>
                  <a:srgbClr val="00B050"/>
                </a:solidFill>
                <a:latin typeface="Monotype Corsiva" pitchFamily="66" charset="0"/>
              </a:rPr>
              <a:t>remember.(6 pictures)</a:t>
            </a:r>
            <a:endParaRPr lang="en-US" dirty="0">
              <a:solidFill>
                <a:srgbClr val="00B050"/>
              </a:solidFill>
              <a:latin typeface="Monotype Corsiva" pitchFamily="66" charset="0"/>
            </a:endParaRPr>
          </a:p>
          <a:p>
            <a:pPr marL="0" indent="0">
              <a:buNone/>
            </a:pPr>
            <a:r>
              <a:rPr lang="en-US" dirty="0" smtClean="0">
                <a:solidFill>
                  <a:srgbClr val="00B050"/>
                </a:solidFill>
                <a:latin typeface="Monotype Corsiva" pitchFamily="66" charset="0"/>
              </a:rPr>
              <a:t>- Each </a:t>
            </a:r>
            <a:r>
              <a:rPr lang="en-US" dirty="0">
                <a:solidFill>
                  <a:srgbClr val="00B050"/>
                </a:solidFill>
                <a:latin typeface="Monotype Corsiva" pitchFamily="66" charset="0"/>
              </a:rPr>
              <a:t>person in each group writes only 1 </a:t>
            </a:r>
            <a:r>
              <a:rPr lang="en-US" dirty="0" smtClean="0">
                <a:solidFill>
                  <a:srgbClr val="00B050"/>
                </a:solidFill>
                <a:latin typeface="Monotype Corsiva" pitchFamily="66" charset="0"/>
              </a:rPr>
              <a:t>activity as </a:t>
            </a:r>
            <a:r>
              <a:rPr lang="en-US" dirty="0">
                <a:solidFill>
                  <a:srgbClr val="00B050"/>
                </a:solidFill>
                <a:latin typeface="Monotype Corsiva" pitchFamily="66" charset="0"/>
              </a:rPr>
              <a:t>fast as </a:t>
            </a:r>
            <a:r>
              <a:rPr lang="en-US" dirty="0" err="1" smtClean="0">
                <a:solidFill>
                  <a:srgbClr val="00B050"/>
                </a:solidFill>
                <a:latin typeface="Monotype Corsiva" pitchFamily="66" charset="0"/>
              </a:rPr>
              <a:t>posible</a:t>
            </a:r>
            <a:r>
              <a:rPr lang="en-US" dirty="0">
                <a:solidFill>
                  <a:srgbClr val="00B050"/>
                </a:solidFill>
                <a:latin typeface="Monotype Corsiva" pitchFamily="66" charset="0"/>
              </a:rPr>
              <a:t>.</a:t>
            </a:r>
          </a:p>
          <a:p>
            <a:pPr marL="0" indent="0">
              <a:buNone/>
            </a:pPr>
            <a:r>
              <a:rPr lang="en-US" dirty="0" smtClean="0">
                <a:solidFill>
                  <a:srgbClr val="00B050"/>
                </a:solidFill>
                <a:latin typeface="Monotype Corsiva" pitchFamily="66" charset="0"/>
              </a:rPr>
              <a:t>- In </a:t>
            </a:r>
            <a:r>
              <a:rPr lang="en-US" dirty="0">
                <a:solidFill>
                  <a:srgbClr val="00B050"/>
                </a:solidFill>
                <a:latin typeface="Monotype Corsiva" pitchFamily="66" charset="0"/>
              </a:rPr>
              <a:t>1 minute if which group writes more correct </a:t>
            </a:r>
            <a:r>
              <a:rPr lang="en-US" dirty="0" smtClean="0">
                <a:solidFill>
                  <a:srgbClr val="00B050"/>
                </a:solidFill>
                <a:latin typeface="Monotype Corsiva" pitchFamily="66" charset="0"/>
              </a:rPr>
              <a:t>activities </a:t>
            </a:r>
            <a:r>
              <a:rPr lang="en-US" dirty="0">
                <a:solidFill>
                  <a:srgbClr val="00B050"/>
                </a:solidFill>
                <a:latin typeface="Monotype Corsiva" pitchFamily="66" charset="0"/>
              </a:rPr>
              <a:t>is the winner.</a:t>
            </a:r>
          </a:p>
          <a:p>
            <a:pPr marL="0" indent="0">
              <a:buNone/>
            </a:pPr>
            <a:endParaRPr lang="en-US" dirty="0" smtClean="0"/>
          </a:p>
        </p:txBody>
      </p:sp>
    </p:spTree>
    <p:extLst>
      <p:ext uri="{BB962C8B-B14F-4D97-AF65-F5344CB8AC3E}">
        <p14:creationId xmlns:p14="http://schemas.microsoft.com/office/powerpoint/2010/main" val="3395946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1870" l="0" r="100000">
                        <a14:foregroundMark x1="22300" y1="1931" x2="24100" y2="2947"/>
                        <a14:backgroundMark x1="6300" y1="8028" x2="2600" y2="61687"/>
                        <a14:backgroundMark x1="4900" y1="3049" x2="14700" y2="20020"/>
                        <a14:backgroundMark x1="16000" y1="22663" x2="14500" y2="22663"/>
                        <a14:backgroundMark x1="3600" y1="77744" x2="9000" y2="87602"/>
                        <a14:backgroundMark x1="3900" y1="63008" x2="800" y2="64736"/>
                        <a14:backgroundMark x1="1400" y1="76423" x2="3200" y2="89329"/>
                        <a14:backgroundMark x1="17800" y1="89736" x2="24400" y2="90854"/>
                        <a14:backgroundMark x1="7900" y1="70224" x2="7500" y2="70224"/>
                        <a14:backgroundMark x1="4800" y1="70325" x2="3600" y2="72663"/>
                        <a14:backgroundMark x1="9900" y1="79167" x2="9800" y2="79878"/>
                        <a14:backgroundMark x1="25500" y1="90854" x2="28200" y2="91057"/>
                        <a14:backgroundMark x1="29700" y1="91057" x2="31800" y2="91463"/>
                        <a14:backgroundMark x1="95000" y1="70630" x2="86200" y2="89533"/>
                        <a14:backgroundMark x1="77600" y1="86280" x2="91700" y2="86077"/>
                        <a14:backgroundMark x1="75200" y1="90447" x2="58400" y2="92378"/>
                        <a14:backgroundMark x1="63400" y1="91057" x2="52200" y2="92378"/>
                        <a14:backgroundMark x1="96300" y1="56606" x2="85300" y2="76423"/>
                        <a14:backgroundMark x1="91300" y1="52744" x2="99400" y2="52744"/>
                        <a14:backgroundMark x1="84500" y1="60061" x2="85100" y2="69512"/>
                        <a14:backgroundMark x1="84500" y1="58130" x2="84500" y2="66260"/>
                        <a14:backgroundMark x1="84000" y1="57215" x2="84500" y2="61077"/>
                        <a14:backgroundMark x1="84300" y1="55691" x2="84800" y2="60264"/>
                        <a14:backgroundMark x1="94600" y1="43191" x2="97900" y2="44512"/>
                        <a14:backgroundMark x1="97900" y1="13516" x2="94200" y2="28963"/>
                        <a14:backgroundMark x1="84200" y1="32825" x2="85900" y2="37398"/>
                        <a14:backgroundMark x1="69200" y1="2642" x2="26600" y2="3150"/>
                        <a14:backgroundMark x1="19700" y1="1220" x2="21700" y2="1016"/>
                        <a14:backgroundMark x1="24900" y1="8740" x2="24400" y2="10264"/>
                        <a14:backgroundMark x1="64800" y1="5691" x2="76900" y2="2947"/>
                        <a14:backgroundMark x1="55100" y1="12195" x2="63300" y2="13720"/>
                        <a14:backgroundMark x1="95800" y1="5081" x2="82100" y2="12195"/>
                        <a14:backgroundMark x1="30800" y1="10772" x2="30100" y2="11687"/>
                        <a14:backgroundMark x1="32800" y1="9553" x2="31900" y2="9654"/>
                        <a14:backgroundMark x1="25200" y1="5589" x2="25200" y2="6606"/>
                        <a14:backgroundMark x1="25100" y1="7114" x2="24900" y2="8028"/>
                        <a14:backgroundMark x1="45800" y1="91463" x2="47000" y2="91972"/>
                        <a14:backgroundMark x1="39600" y1="91565" x2="39800" y2="91870"/>
                      </a14:backgroundRemoval>
                    </a14:imgEffect>
                  </a14:imgLayer>
                </a14:imgProps>
              </a:ext>
              <a:ext uri="{28A0092B-C50C-407E-A947-70E740481C1C}">
                <a14:useLocalDpi xmlns:a14="http://schemas.microsoft.com/office/drawing/2010/main" val="0"/>
              </a:ext>
            </a:extLst>
          </a:blip>
          <a:srcRect/>
          <a:stretch>
            <a:fillRect/>
          </a:stretch>
        </p:blipFill>
        <p:spPr bwMode="auto">
          <a:xfrm>
            <a:off x="1049337" y="242125"/>
            <a:ext cx="10436226" cy="7015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02929" y="2161282"/>
            <a:ext cx="4270585" cy="1077218"/>
          </a:xfrm>
          <a:prstGeom prst="rect">
            <a:avLst/>
          </a:prstGeom>
          <a:noFill/>
        </p:spPr>
        <p:txBody>
          <a:bodyPr wrap="square" rtlCol="0">
            <a:spAutoFit/>
          </a:bodyPr>
          <a:lstStyle/>
          <a:p>
            <a:pPr algn="ctr"/>
            <a:r>
              <a:rPr lang="en-US" sz="3200" b="1" dirty="0" smtClean="0">
                <a:solidFill>
                  <a:srgbClr val="FF0000"/>
                </a:solidFill>
              </a:rPr>
              <a:t>2. Why is life hard for the Khmer?</a:t>
            </a:r>
          </a:p>
        </p:txBody>
      </p:sp>
      <p:sp>
        <p:nvSpPr>
          <p:cNvPr id="8" name="TextBox 7"/>
          <p:cNvSpPr txBox="1"/>
          <p:nvPr/>
        </p:nvSpPr>
        <p:spPr>
          <a:xfrm>
            <a:off x="2042717" y="4020933"/>
            <a:ext cx="6306085" cy="1077218"/>
          </a:xfrm>
          <a:prstGeom prst="rect">
            <a:avLst/>
          </a:prstGeom>
          <a:noFill/>
        </p:spPr>
        <p:txBody>
          <a:bodyPr wrap="none" rtlCol="0">
            <a:spAutoFit/>
          </a:bodyPr>
          <a:lstStyle/>
          <a:p>
            <a:pPr algn="ctr"/>
            <a:r>
              <a:rPr lang="en-US" sz="3200" b="1" dirty="0" smtClean="0">
                <a:solidFill>
                  <a:srgbClr val="0033CC"/>
                </a:solidFill>
              </a:rPr>
              <a:t>Because their work depends heavily</a:t>
            </a:r>
          </a:p>
          <a:p>
            <a:pPr algn="ctr"/>
            <a:r>
              <a:rPr lang="en-US" sz="3200" b="1" smtClean="0">
                <a:solidFill>
                  <a:srgbClr val="0033CC"/>
                </a:solidFill>
              </a:rPr>
              <a:t>On </a:t>
            </a:r>
            <a:r>
              <a:rPr lang="en-US" sz="3200" b="1" dirty="0" smtClean="0">
                <a:solidFill>
                  <a:srgbClr val="0033CC"/>
                </a:solidFill>
              </a:rPr>
              <a:t>weather.</a:t>
            </a:r>
            <a:endParaRPr lang="en-US" sz="3200" b="1" dirty="0">
              <a:solidFill>
                <a:srgbClr val="0033CC"/>
              </a:solidFill>
            </a:endParaRPr>
          </a:p>
        </p:txBody>
      </p:sp>
      <p:pic>
        <p:nvPicPr>
          <p:cNvPr id="6" name="Picture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10309814" y="5175838"/>
            <a:ext cx="1610151" cy="1610151"/>
          </a:xfrm>
          <a:prstGeom prst="rect">
            <a:avLst/>
          </a:prstGeom>
        </p:spPr>
      </p:pic>
    </p:spTree>
    <p:extLst>
      <p:ext uri="{BB962C8B-B14F-4D97-AF65-F5344CB8AC3E}">
        <p14:creationId xmlns:p14="http://schemas.microsoft.com/office/powerpoint/2010/main" val="13151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1870" l="0" r="100000">
                        <a14:foregroundMark x1="22300" y1="1931" x2="24100" y2="2947"/>
                        <a14:backgroundMark x1="6300" y1="8028" x2="2600" y2="61687"/>
                        <a14:backgroundMark x1="4900" y1="3049" x2="14700" y2="20020"/>
                        <a14:backgroundMark x1="16000" y1="22663" x2="14500" y2="22663"/>
                        <a14:backgroundMark x1="3600" y1="77744" x2="9000" y2="87602"/>
                        <a14:backgroundMark x1="3900" y1="63008" x2="800" y2="64736"/>
                        <a14:backgroundMark x1="1400" y1="76423" x2="3200" y2="89329"/>
                        <a14:backgroundMark x1="17800" y1="89736" x2="24400" y2="90854"/>
                        <a14:backgroundMark x1="7900" y1="70224" x2="7500" y2="70224"/>
                        <a14:backgroundMark x1="4800" y1="70325" x2="3600" y2="72663"/>
                        <a14:backgroundMark x1="9900" y1="79167" x2="9800" y2="79878"/>
                        <a14:backgroundMark x1="25500" y1="90854" x2="28200" y2="91057"/>
                        <a14:backgroundMark x1="29700" y1="91057" x2="31800" y2="91463"/>
                        <a14:backgroundMark x1="95000" y1="70630" x2="86200" y2="89533"/>
                        <a14:backgroundMark x1="77600" y1="86280" x2="91700" y2="86077"/>
                        <a14:backgroundMark x1="75200" y1="90447" x2="58400" y2="92378"/>
                        <a14:backgroundMark x1="63400" y1="91057" x2="52200" y2="92378"/>
                        <a14:backgroundMark x1="96300" y1="56606" x2="85300" y2="76423"/>
                        <a14:backgroundMark x1="91300" y1="52744" x2="99400" y2="52744"/>
                        <a14:backgroundMark x1="84500" y1="60061" x2="85100" y2="69512"/>
                        <a14:backgroundMark x1="84500" y1="58130" x2="84500" y2="66260"/>
                        <a14:backgroundMark x1="84000" y1="57215" x2="84500" y2="61077"/>
                        <a14:backgroundMark x1="84300" y1="55691" x2="84800" y2="60264"/>
                        <a14:backgroundMark x1="94600" y1="43191" x2="97900" y2="44512"/>
                        <a14:backgroundMark x1="97900" y1="13516" x2="94200" y2="28963"/>
                        <a14:backgroundMark x1="84200" y1="32825" x2="85900" y2="37398"/>
                        <a14:backgroundMark x1="69200" y1="2642" x2="26600" y2="3150"/>
                        <a14:backgroundMark x1="19700" y1="1220" x2="21700" y2="1016"/>
                        <a14:backgroundMark x1="24900" y1="8740" x2="24400" y2="10264"/>
                        <a14:backgroundMark x1="64800" y1="5691" x2="76900" y2="2947"/>
                        <a14:backgroundMark x1="55100" y1="12195" x2="63300" y2="13720"/>
                        <a14:backgroundMark x1="95800" y1="5081" x2="82100" y2="12195"/>
                        <a14:backgroundMark x1="30800" y1="10772" x2="30100" y2="11687"/>
                        <a14:backgroundMark x1="32800" y1="9553" x2="31900" y2="9654"/>
                        <a14:backgroundMark x1="25200" y1="5589" x2="25200" y2="6606"/>
                        <a14:backgroundMark x1="25100" y1="7114" x2="24900" y2="8028"/>
                        <a14:backgroundMark x1="45800" y1="91463" x2="47000" y2="91972"/>
                        <a14:backgroundMark x1="39600" y1="91565" x2="39800" y2="91870"/>
                      </a14:backgroundRemoval>
                    </a14:imgEffect>
                  </a14:imgLayer>
                </a14:imgProps>
              </a:ext>
              <a:ext uri="{28A0092B-C50C-407E-A947-70E740481C1C}">
                <a14:useLocalDpi xmlns:a14="http://schemas.microsoft.com/office/drawing/2010/main" val="0"/>
              </a:ext>
            </a:extLst>
          </a:blip>
          <a:srcRect/>
          <a:stretch>
            <a:fillRect/>
          </a:stretch>
        </p:blipFill>
        <p:spPr bwMode="auto">
          <a:xfrm>
            <a:off x="1049337" y="242125"/>
            <a:ext cx="10436226" cy="7015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94404" y="2194496"/>
            <a:ext cx="4448349" cy="1200329"/>
          </a:xfrm>
          <a:prstGeom prst="rect">
            <a:avLst/>
          </a:prstGeom>
          <a:noFill/>
        </p:spPr>
        <p:txBody>
          <a:bodyPr wrap="square" rtlCol="0">
            <a:spAutoFit/>
          </a:bodyPr>
          <a:lstStyle/>
          <a:p>
            <a:pPr algn="ctr"/>
            <a:r>
              <a:rPr lang="en-US" sz="3600" b="1" dirty="0" smtClean="0">
                <a:solidFill>
                  <a:srgbClr val="FF0000"/>
                </a:solidFill>
              </a:rPr>
              <a:t>4. What is </a:t>
            </a:r>
            <a:r>
              <a:rPr lang="en-US" sz="3600" b="1" dirty="0" err="1" smtClean="0">
                <a:solidFill>
                  <a:srgbClr val="FF0000"/>
                </a:solidFill>
              </a:rPr>
              <a:t>Chol</a:t>
            </a:r>
            <a:r>
              <a:rPr lang="en-US" sz="3600" b="1" dirty="0" smtClean="0">
                <a:solidFill>
                  <a:srgbClr val="FF0000"/>
                </a:solidFill>
              </a:rPr>
              <a:t> </a:t>
            </a:r>
            <a:r>
              <a:rPr lang="en-US" sz="3600" b="1" dirty="0" err="1" smtClean="0">
                <a:solidFill>
                  <a:srgbClr val="FF0000"/>
                </a:solidFill>
              </a:rPr>
              <a:t>Chnam</a:t>
            </a:r>
            <a:r>
              <a:rPr lang="en-US" sz="3600" b="1" dirty="0" smtClean="0">
                <a:solidFill>
                  <a:srgbClr val="FF0000"/>
                </a:solidFill>
              </a:rPr>
              <a:t> </a:t>
            </a:r>
            <a:r>
              <a:rPr lang="en-US" sz="3600" b="1" dirty="0" err="1" smtClean="0">
                <a:solidFill>
                  <a:srgbClr val="FF0000"/>
                </a:solidFill>
              </a:rPr>
              <a:t>Thmay</a:t>
            </a:r>
            <a:r>
              <a:rPr lang="en-US" sz="3600" b="1" dirty="0" smtClean="0">
                <a:solidFill>
                  <a:srgbClr val="FF0000"/>
                </a:solidFill>
              </a:rPr>
              <a:t>?</a:t>
            </a:r>
            <a:endParaRPr lang="en-US" sz="3600" b="1" dirty="0">
              <a:solidFill>
                <a:srgbClr val="FF0000"/>
              </a:solidFill>
            </a:endParaRPr>
          </a:p>
        </p:txBody>
      </p:sp>
      <p:sp>
        <p:nvSpPr>
          <p:cNvPr id="8" name="TextBox 7"/>
          <p:cNvSpPr txBox="1"/>
          <p:nvPr/>
        </p:nvSpPr>
        <p:spPr>
          <a:xfrm>
            <a:off x="3498355" y="4486149"/>
            <a:ext cx="3362715" cy="1200329"/>
          </a:xfrm>
          <a:prstGeom prst="rect">
            <a:avLst/>
          </a:prstGeom>
          <a:noFill/>
        </p:spPr>
        <p:txBody>
          <a:bodyPr wrap="none" rtlCol="0">
            <a:spAutoFit/>
          </a:bodyPr>
          <a:lstStyle/>
          <a:p>
            <a:pPr algn="ctr"/>
            <a:r>
              <a:rPr lang="en-US" sz="3600" b="1" dirty="0" smtClean="0">
                <a:solidFill>
                  <a:srgbClr val="0033CC"/>
                </a:solidFill>
              </a:rPr>
              <a:t>It’s a celebration</a:t>
            </a:r>
          </a:p>
          <a:p>
            <a:pPr algn="ctr"/>
            <a:r>
              <a:rPr lang="en-US" sz="3600" b="1" dirty="0" smtClean="0">
                <a:solidFill>
                  <a:srgbClr val="0033CC"/>
                </a:solidFill>
              </a:rPr>
              <a:t>of the new year.</a:t>
            </a:r>
            <a:endParaRPr lang="en-US" sz="3600" b="1" dirty="0">
              <a:solidFill>
                <a:srgbClr val="0033CC"/>
              </a:solidFill>
            </a:endParaRPr>
          </a:p>
        </p:txBody>
      </p:sp>
      <p:pic>
        <p:nvPicPr>
          <p:cNvPr id="6" name="Picture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10309814" y="5175838"/>
            <a:ext cx="1610151" cy="1610151"/>
          </a:xfrm>
          <a:prstGeom prst="rect">
            <a:avLst/>
          </a:prstGeom>
        </p:spPr>
      </p:pic>
    </p:spTree>
    <p:extLst>
      <p:ext uri="{BB962C8B-B14F-4D97-AF65-F5344CB8AC3E}">
        <p14:creationId xmlns:p14="http://schemas.microsoft.com/office/powerpoint/2010/main" val="114335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1870" l="0" r="100000">
                        <a14:foregroundMark x1="22300" y1="1931" x2="24100" y2="2947"/>
                        <a14:backgroundMark x1="6300" y1="8028" x2="2600" y2="61687"/>
                        <a14:backgroundMark x1="4900" y1="3049" x2="14700" y2="20020"/>
                        <a14:backgroundMark x1="16000" y1="22663" x2="14500" y2="22663"/>
                        <a14:backgroundMark x1="3600" y1="77744" x2="9000" y2="87602"/>
                        <a14:backgroundMark x1="3900" y1="63008" x2="800" y2="64736"/>
                        <a14:backgroundMark x1="1400" y1="76423" x2="3200" y2="89329"/>
                        <a14:backgroundMark x1="17800" y1="89736" x2="24400" y2="90854"/>
                        <a14:backgroundMark x1="7900" y1="70224" x2="7500" y2="70224"/>
                        <a14:backgroundMark x1="4800" y1="70325" x2="3600" y2="72663"/>
                        <a14:backgroundMark x1="9900" y1="79167" x2="9800" y2="79878"/>
                        <a14:backgroundMark x1="25500" y1="90854" x2="28200" y2="91057"/>
                        <a14:backgroundMark x1="29700" y1="91057" x2="31800" y2="91463"/>
                        <a14:backgroundMark x1="95000" y1="70630" x2="86200" y2="89533"/>
                        <a14:backgroundMark x1="77600" y1="86280" x2="91700" y2="86077"/>
                        <a14:backgroundMark x1="75200" y1="90447" x2="58400" y2="92378"/>
                        <a14:backgroundMark x1="63400" y1="91057" x2="52200" y2="92378"/>
                        <a14:backgroundMark x1="96300" y1="56606" x2="85300" y2="76423"/>
                        <a14:backgroundMark x1="91300" y1="52744" x2="99400" y2="52744"/>
                        <a14:backgroundMark x1="84500" y1="60061" x2="85100" y2="69512"/>
                        <a14:backgroundMark x1="84500" y1="58130" x2="84500" y2="66260"/>
                        <a14:backgroundMark x1="84000" y1="57215" x2="84500" y2="61077"/>
                        <a14:backgroundMark x1="84300" y1="55691" x2="84800" y2="60264"/>
                        <a14:backgroundMark x1="94600" y1="43191" x2="97900" y2="44512"/>
                        <a14:backgroundMark x1="97900" y1="13516" x2="94200" y2="28963"/>
                        <a14:backgroundMark x1="84200" y1="32825" x2="85900" y2="37398"/>
                        <a14:backgroundMark x1="69200" y1="2642" x2="26600" y2="3150"/>
                        <a14:backgroundMark x1="19700" y1="1220" x2="21700" y2="1016"/>
                        <a14:backgroundMark x1="24900" y1="8740" x2="24400" y2="10264"/>
                        <a14:backgroundMark x1="64800" y1="5691" x2="76900" y2="2947"/>
                        <a14:backgroundMark x1="55100" y1="12195" x2="63300" y2="13720"/>
                        <a14:backgroundMark x1="95800" y1="5081" x2="82100" y2="12195"/>
                        <a14:backgroundMark x1="30800" y1="10772" x2="30100" y2="11687"/>
                        <a14:backgroundMark x1="32800" y1="9553" x2="31900" y2="9654"/>
                        <a14:backgroundMark x1="25200" y1="5589" x2="25200" y2="6606"/>
                        <a14:backgroundMark x1="25100" y1="7114" x2="24900" y2="8028"/>
                        <a14:backgroundMark x1="45800" y1="91463" x2="47000" y2="91972"/>
                        <a14:backgroundMark x1="39600" y1="91565" x2="39800" y2="91870"/>
                      </a14:backgroundRemoval>
                    </a14:imgEffect>
                  </a14:imgLayer>
                </a14:imgProps>
              </a:ext>
              <a:ext uri="{28A0092B-C50C-407E-A947-70E740481C1C}">
                <a14:useLocalDpi xmlns:a14="http://schemas.microsoft.com/office/drawing/2010/main" val="0"/>
              </a:ext>
            </a:extLst>
          </a:blip>
          <a:srcRect/>
          <a:stretch>
            <a:fillRect/>
          </a:stretch>
        </p:blipFill>
        <p:spPr bwMode="auto">
          <a:xfrm>
            <a:off x="1049337" y="242125"/>
            <a:ext cx="10436226" cy="7015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96979" y="3042201"/>
            <a:ext cx="3229282" cy="707886"/>
          </a:xfrm>
          <a:prstGeom prst="rect">
            <a:avLst/>
          </a:prstGeom>
          <a:noFill/>
        </p:spPr>
        <p:txBody>
          <a:bodyPr wrap="none" rtlCol="0">
            <a:spAutoFit/>
          </a:bodyPr>
          <a:lstStyle/>
          <a:p>
            <a:pPr algn="ctr"/>
            <a:r>
              <a:rPr lang="en-US" sz="4000" b="1" dirty="0" smtClean="0">
                <a:solidFill>
                  <a:srgbClr val="FF0000"/>
                </a:solidFill>
              </a:rPr>
              <a:t>You can climb.</a:t>
            </a:r>
            <a:endParaRPr lang="en-US" sz="4000" b="1" dirty="0">
              <a:solidFill>
                <a:srgbClr val="FF0000"/>
              </a:solidFill>
            </a:endParaRPr>
          </a:p>
        </p:txBody>
      </p:sp>
      <p:pic>
        <p:nvPicPr>
          <p:cNvPr id="6" name="Picture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10309814" y="5175838"/>
            <a:ext cx="1610151" cy="1610151"/>
          </a:xfrm>
          <a:prstGeom prst="rect">
            <a:avLst/>
          </a:prstGeom>
        </p:spPr>
      </p:pic>
    </p:spTree>
    <p:extLst>
      <p:ext uri="{BB962C8B-B14F-4D97-AF65-F5344CB8AC3E}">
        <p14:creationId xmlns:p14="http://schemas.microsoft.com/office/powerpoint/2010/main" val="118233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1870" l="0" r="100000">
                        <a14:foregroundMark x1="22300" y1="1931" x2="24100" y2="2947"/>
                        <a14:backgroundMark x1="6300" y1="8028" x2="2600" y2="61687"/>
                        <a14:backgroundMark x1="4900" y1="3049" x2="14700" y2="20020"/>
                        <a14:backgroundMark x1="16000" y1="22663" x2="14500" y2="22663"/>
                        <a14:backgroundMark x1="3600" y1="77744" x2="9000" y2="87602"/>
                        <a14:backgroundMark x1="3900" y1="63008" x2="800" y2="64736"/>
                        <a14:backgroundMark x1="1400" y1="76423" x2="3200" y2="89329"/>
                        <a14:backgroundMark x1="17800" y1="89736" x2="24400" y2="90854"/>
                        <a14:backgroundMark x1="7900" y1="70224" x2="7500" y2="70224"/>
                        <a14:backgroundMark x1="4800" y1="70325" x2="3600" y2="72663"/>
                        <a14:backgroundMark x1="9900" y1="79167" x2="9800" y2="79878"/>
                        <a14:backgroundMark x1="25500" y1="90854" x2="28200" y2="91057"/>
                        <a14:backgroundMark x1="29700" y1="91057" x2="31800" y2="91463"/>
                        <a14:backgroundMark x1="95000" y1="70630" x2="86200" y2="89533"/>
                        <a14:backgroundMark x1="77600" y1="86280" x2="91700" y2="86077"/>
                        <a14:backgroundMark x1="75200" y1="90447" x2="58400" y2="92378"/>
                        <a14:backgroundMark x1="63400" y1="91057" x2="52200" y2="92378"/>
                        <a14:backgroundMark x1="96300" y1="56606" x2="85300" y2="76423"/>
                        <a14:backgroundMark x1="91300" y1="52744" x2="99400" y2="52744"/>
                        <a14:backgroundMark x1="84500" y1="60061" x2="85100" y2="69512"/>
                        <a14:backgroundMark x1="84500" y1="58130" x2="84500" y2="66260"/>
                        <a14:backgroundMark x1="84000" y1="57215" x2="84500" y2="61077"/>
                        <a14:backgroundMark x1="84300" y1="55691" x2="84800" y2="60264"/>
                        <a14:backgroundMark x1="94600" y1="43191" x2="97900" y2="44512"/>
                        <a14:backgroundMark x1="97900" y1="13516" x2="94200" y2="28963"/>
                        <a14:backgroundMark x1="84200" y1="32825" x2="85900" y2="37398"/>
                        <a14:backgroundMark x1="69200" y1="2642" x2="26600" y2="3150"/>
                        <a14:backgroundMark x1="19700" y1="1220" x2="21700" y2="1016"/>
                        <a14:backgroundMark x1="24900" y1="8740" x2="24400" y2="10264"/>
                        <a14:backgroundMark x1="64800" y1="5691" x2="76900" y2="2947"/>
                        <a14:backgroundMark x1="55100" y1="12195" x2="63300" y2="13720"/>
                        <a14:backgroundMark x1="95800" y1="5081" x2="82100" y2="12195"/>
                        <a14:backgroundMark x1="30800" y1="10772" x2="30100" y2="11687"/>
                        <a14:backgroundMark x1="32800" y1="9553" x2="31900" y2="9654"/>
                        <a14:backgroundMark x1="25200" y1="5589" x2="25200" y2="6606"/>
                        <a14:backgroundMark x1="25100" y1="7114" x2="24900" y2="8028"/>
                        <a14:backgroundMark x1="45800" y1="91463" x2="47000" y2="91972"/>
                        <a14:backgroundMark x1="39600" y1="91565" x2="39800" y2="91870"/>
                      </a14:backgroundRemoval>
                    </a14:imgEffect>
                  </a14:imgLayer>
                </a14:imgProps>
              </a:ext>
              <a:ext uri="{28A0092B-C50C-407E-A947-70E740481C1C}">
                <a14:useLocalDpi xmlns:a14="http://schemas.microsoft.com/office/drawing/2010/main" val="0"/>
              </a:ext>
            </a:extLst>
          </a:blip>
          <a:srcRect/>
          <a:stretch>
            <a:fillRect/>
          </a:stretch>
        </p:blipFill>
        <p:spPr bwMode="auto">
          <a:xfrm>
            <a:off x="1049337" y="242125"/>
            <a:ext cx="10436226" cy="7015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10309814" y="5175838"/>
            <a:ext cx="1610151" cy="1610151"/>
          </a:xfrm>
          <a:prstGeom prst="rect">
            <a:avLst/>
          </a:prstGeom>
        </p:spPr>
      </p:pic>
      <p:sp>
        <p:nvSpPr>
          <p:cNvPr id="7" name="TextBox 6"/>
          <p:cNvSpPr txBox="1"/>
          <p:nvPr/>
        </p:nvSpPr>
        <p:spPr>
          <a:xfrm>
            <a:off x="3241103" y="3042201"/>
            <a:ext cx="3541034" cy="707886"/>
          </a:xfrm>
          <a:prstGeom prst="rect">
            <a:avLst/>
          </a:prstGeom>
          <a:noFill/>
        </p:spPr>
        <p:txBody>
          <a:bodyPr wrap="none" rtlCol="0">
            <a:spAutoFit/>
          </a:bodyPr>
          <a:lstStyle/>
          <a:p>
            <a:pPr algn="ctr"/>
            <a:r>
              <a:rPr lang="en-US" sz="4000" b="1" dirty="0" smtClean="0">
                <a:solidFill>
                  <a:srgbClr val="FF0000"/>
                </a:solidFill>
              </a:rPr>
              <a:t>You </a:t>
            </a:r>
            <a:r>
              <a:rPr lang="en-US" sz="4000" b="1" smtClean="0">
                <a:solidFill>
                  <a:srgbClr val="FF0000"/>
                </a:solidFill>
              </a:rPr>
              <a:t>can’t climb.</a:t>
            </a:r>
            <a:endParaRPr lang="en-US" sz="4000" b="1" dirty="0">
              <a:solidFill>
                <a:srgbClr val="FF0000"/>
              </a:solidFill>
            </a:endParaRPr>
          </a:p>
        </p:txBody>
      </p:sp>
    </p:spTree>
    <p:extLst>
      <p:ext uri="{BB962C8B-B14F-4D97-AF65-F5344CB8AC3E}">
        <p14:creationId xmlns:p14="http://schemas.microsoft.com/office/powerpoint/2010/main" val="89244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655342AA-22D7-4FD9-9952-F9D3D283BD20}"/>
              </a:ext>
            </a:extLst>
          </p:cNvPr>
          <p:cNvPicPr>
            <a:picLocks noChangeAspect="1"/>
          </p:cNvPicPr>
          <p:nvPr/>
        </p:nvPicPr>
        <p:blipFill>
          <a:blip r:embed="rId2"/>
          <a:stretch>
            <a:fillRect/>
          </a:stretch>
        </p:blipFill>
        <p:spPr>
          <a:xfrm>
            <a:off x="946492" y="4444"/>
            <a:ext cx="1285875" cy="1133475"/>
          </a:xfrm>
          <a:prstGeom prst="rect">
            <a:avLst/>
          </a:prstGeom>
        </p:spPr>
      </p:pic>
      <p:sp>
        <p:nvSpPr>
          <p:cNvPr id="3" name="Hộp Văn bản 2">
            <a:extLst>
              <a:ext uri="{FF2B5EF4-FFF2-40B4-BE49-F238E27FC236}">
                <a16:creationId xmlns:a16="http://schemas.microsoft.com/office/drawing/2014/main" xmlns="" id="{C625A336-ABE2-4E29-8E8A-FB37C3BB5307}"/>
              </a:ext>
            </a:extLst>
          </p:cNvPr>
          <p:cNvSpPr txBox="1"/>
          <p:nvPr/>
        </p:nvSpPr>
        <p:spPr>
          <a:xfrm>
            <a:off x="2232367" y="22783"/>
            <a:ext cx="9103504" cy="646331"/>
          </a:xfrm>
          <a:prstGeom prst="rect">
            <a:avLst/>
          </a:prstGeom>
          <a:noFill/>
        </p:spPr>
        <p:txBody>
          <a:bodyPr wrap="square" rtlCol="0">
            <a:spAutoFit/>
          </a:bodyPr>
          <a:lstStyle/>
          <a:p>
            <a:r>
              <a:rPr lang="en-US" sz="3600" b="1" i="1" dirty="0" smtClean="0">
                <a:solidFill>
                  <a:srgbClr val="FF0000"/>
                </a:solidFill>
              </a:rPr>
              <a:t>Exercise 3: </a:t>
            </a:r>
            <a:r>
              <a:rPr lang="en-US" sz="3600" b="1" i="1" dirty="0" err="1" smtClean="0">
                <a:solidFill>
                  <a:srgbClr val="FF0000"/>
                </a:solidFill>
              </a:rPr>
              <a:t>Use”used</a:t>
            </a:r>
            <a:r>
              <a:rPr lang="en-US" sz="3600" b="1" i="1" dirty="0" smtClean="0">
                <a:solidFill>
                  <a:srgbClr val="FF0000"/>
                </a:solidFill>
              </a:rPr>
              <a:t> to” to make sentences.</a:t>
            </a:r>
            <a:endParaRPr lang="en-US" sz="3600" b="1" i="1" dirty="0">
              <a:solidFill>
                <a:srgbClr val="FF0000"/>
              </a:solidFill>
            </a:endParaRPr>
          </a:p>
        </p:txBody>
      </p:sp>
      <p:pic>
        <p:nvPicPr>
          <p:cNvPr id="31" name="Picture 2" descr="Related image">
            <a:extLst>
              <a:ext uri="{FF2B5EF4-FFF2-40B4-BE49-F238E27FC236}">
                <a16:creationId xmlns:a16="http://schemas.microsoft.com/office/drawing/2014/main" xmlns="" id="{58A822AE-C754-4AAC-8CDA-F185A1AF96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161" y="1335647"/>
            <a:ext cx="806519" cy="8065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Related image">
            <a:extLst>
              <a:ext uri="{FF2B5EF4-FFF2-40B4-BE49-F238E27FC236}">
                <a16:creationId xmlns:a16="http://schemas.microsoft.com/office/drawing/2014/main" xmlns="" id="{15782E71-2334-47D0-9588-437E85E09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161" y="3185758"/>
            <a:ext cx="806519" cy="80651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Related image">
            <a:extLst>
              <a:ext uri="{FF2B5EF4-FFF2-40B4-BE49-F238E27FC236}">
                <a16:creationId xmlns:a16="http://schemas.microsoft.com/office/drawing/2014/main" xmlns="" id="{268FC5F6-75F6-4392-90D4-FB38EB8379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93" y="2160095"/>
            <a:ext cx="806519" cy="806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1589429" y="1413906"/>
            <a:ext cx="1072178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Tx/>
              <a:buChar char="-"/>
            </a:pPr>
            <a:r>
              <a:rPr lang="en-US" sz="4000" b="1" dirty="0" smtClean="0"/>
              <a:t>Work in groups to make sentences about your parents used to do in the past in your village but now they don’t do.</a:t>
            </a:r>
          </a:p>
          <a:p>
            <a:pPr algn="l"/>
            <a:r>
              <a:rPr lang="en-US" sz="4000" b="1" dirty="0" err="1" smtClean="0"/>
              <a:t>Eg</a:t>
            </a:r>
            <a:r>
              <a:rPr lang="en-US" sz="4000" b="1" dirty="0" smtClean="0"/>
              <a:t>: They used to go swimming in the river.</a:t>
            </a:r>
            <a:endParaRPr lang="en-US" sz="4000" b="1" dirty="0"/>
          </a:p>
        </p:txBody>
      </p:sp>
      <p:pic>
        <p:nvPicPr>
          <p:cNvPr id="38" name="Hình ảnh 1">
            <a:extLst>
              <a:ext uri="{FF2B5EF4-FFF2-40B4-BE49-F238E27FC236}">
                <a16:creationId xmlns:a16="http://schemas.microsoft.com/office/drawing/2014/main" xmlns="" id="{6079DFC9-465D-457D-B5F4-B0EC37373BA5}"/>
              </a:ext>
            </a:extLst>
          </p:cNvPr>
          <p:cNvPicPr>
            <a:picLocks noChangeAspect="1"/>
          </p:cNvPicPr>
          <p:nvPr/>
        </p:nvPicPr>
        <p:blipFill>
          <a:blip r:embed="rId4"/>
          <a:stretch>
            <a:fillRect/>
          </a:stretch>
        </p:blipFill>
        <p:spPr>
          <a:xfrm>
            <a:off x="0" y="6131068"/>
            <a:ext cx="12191999" cy="766689"/>
          </a:xfrm>
          <a:prstGeom prst="rect">
            <a:avLst/>
          </a:prstGeom>
        </p:spPr>
      </p:pic>
    </p:spTree>
    <p:extLst>
      <p:ext uri="{BB962C8B-B14F-4D97-AF65-F5344CB8AC3E}">
        <p14:creationId xmlns:p14="http://schemas.microsoft.com/office/powerpoint/2010/main" val="1596387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655342AA-22D7-4FD9-9952-F9D3D283BD20}"/>
              </a:ext>
            </a:extLst>
          </p:cNvPr>
          <p:cNvPicPr>
            <a:picLocks noChangeAspect="1"/>
          </p:cNvPicPr>
          <p:nvPr/>
        </p:nvPicPr>
        <p:blipFill>
          <a:blip r:embed="rId2"/>
          <a:stretch>
            <a:fillRect/>
          </a:stretch>
        </p:blipFill>
        <p:spPr>
          <a:xfrm>
            <a:off x="946492" y="4444"/>
            <a:ext cx="1285875" cy="1133475"/>
          </a:xfrm>
          <a:prstGeom prst="rect">
            <a:avLst/>
          </a:prstGeom>
        </p:spPr>
      </p:pic>
      <p:sp>
        <p:nvSpPr>
          <p:cNvPr id="3" name="Hộp Văn bản 2">
            <a:extLst>
              <a:ext uri="{FF2B5EF4-FFF2-40B4-BE49-F238E27FC236}">
                <a16:creationId xmlns:a16="http://schemas.microsoft.com/office/drawing/2014/main" xmlns="" id="{C625A336-ABE2-4E29-8E8A-FB37C3BB5307}"/>
              </a:ext>
            </a:extLst>
          </p:cNvPr>
          <p:cNvSpPr txBox="1"/>
          <p:nvPr/>
        </p:nvSpPr>
        <p:spPr>
          <a:xfrm>
            <a:off x="2232367" y="22783"/>
            <a:ext cx="5701398" cy="923330"/>
          </a:xfrm>
          <a:prstGeom prst="rect">
            <a:avLst/>
          </a:prstGeom>
          <a:noFill/>
        </p:spPr>
        <p:txBody>
          <a:bodyPr wrap="square" rtlCol="0">
            <a:spAutoFit/>
          </a:bodyPr>
          <a:lstStyle/>
          <a:p>
            <a:r>
              <a:rPr lang="en-US" sz="5400" b="1" dirty="0" smtClean="0"/>
              <a:t>III. Homework:</a:t>
            </a:r>
            <a:endParaRPr lang="en-US" sz="5400" b="1" dirty="0"/>
          </a:p>
        </p:txBody>
      </p:sp>
      <p:pic>
        <p:nvPicPr>
          <p:cNvPr id="31" name="Picture 2" descr="Related image">
            <a:extLst>
              <a:ext uri="{FF2B5EF4-FFF2-40B4-BE49-F238E27FC236}">
                <a16:creationId xmlns:a16="http://schemas.microsoft.com/office/drawing/2014/main" xmlns="" id="{58A822AE-C754-4AAC-8CDA-F185A1AF96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161" y="1335647"/>
            <a:ext cx="806519" cy="8065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Related image">
            <a:extLst>
              <a:ext uri="{FF2B5EF4-FFF2-40B4-BE49-F238E27FC236}">
                <a16:creationId xmlns:a16="http://schemas.microsoft.com/office/drawing/2014/main" xmlns="" id="{15782E71-2334-47D0-9588-437E85E09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161" y="3185758"/>
            <a:ext cx="806519" cy="80651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Related image">
            <a:extLst>
              <a:ext uri="{FF2B5EF4-FFF2-40B4-BE49-F238E27FC236}">
                <a16:creationId xmlns:a16="http://schemas.microsoft.com/office/drawing/2014/main" xmlns="" id="{268FC5F6-75F6-4392-90D4-FB38EB8379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93" y="2160095"/>
            <a:ext cx="806519" cy="806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1589429" y="1413906"/>
            <a:ext cx="1072178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smtClean="0"/>
              <a:t>- Do again all the exercises in the notebooks.</a:t>
            </a:r>
          </a:p>
          <a:p>
            <a:pPr algn="l"/>
            <a:r>
              <a:rPr lang="en-US" sz="4000" b="1" dirty="0" smtClean="0"/>
              <a:t>- Prepare some sentences about the changes of life in the countryside.</a:t>
            </a:r>
            <a:endParaRPr lang="en-US" sz="4000" b="1" dirty="0"/>
          </a:p>
        </p:txBody>
      </p:sp>
      <p:pic>
        <p:nvPicPr>
          <p:cNvPr id="38" name="Hình ảnh 1">
            <a:extLst>
              <a:ext uri="{FF2B5EF4-FFF2-40B4-BE49-F238E27FC236}">
                <a16:creationId xmlns:a16="http://schemas.microsoft.com/office/drawing/2014/main" xmlns="" id="{6079DFC9-465D-457D-B5F4-B0EC37373BA5}"/>
              </a:ext>
            </a:extLst>
          </p:cNvPr>
          <p:cNvPicPr>
            <a:picLocks noChangeAspect="1"/>
          </p:cNvPicPr>
          <p:nvPr/>
        </p:nvPicPr>
        <p:blipFill>
          <a:blip r:embed="rId4"/>
          <a:stretch>
            <a:fillRect/>
          </a:stretch>
        </p:blipFill>
        <p:spPr>
          <a:xfrm>
            <a:off x="0" y="6131068"/>
            <a:ext cx="12191999" cy="766689"/>
          </a:xfrm>
          <a:prstGeom prst="rect">
            <a:avLst/>
          </a:prstGeom>
        </p:spPr>
      </p:pic>
    </p:spTree>
    <p:extLst>
      <p:ext uri="{BB962C8B-B14F-4D97-AF65-F5344CB8AC3E}">
        <p14:creationId xmlns:p14="http://schemas.microsoft.com/office/powerpoint/2010/main" val="1006658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mage result for goodb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77" y="71719"/>
            <a:ext cx="11631953" cy="6732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1056901">
            <a:off x="1412129" y="3973456"/>
            <a:ext cx="10691241"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vi-VN" sz="4800" smtClean="0">
                <a:ln/>
                <a:solidFill>
                  <a:schemeClr val="accent4"/>
                </a:solidFill>
                <a:latin typeface="Chalkduster" charset="0"/>
                <a:ea typeface="Chalkduster" charset="0"/>
                <a:cs typeface="Chalkduster" charset="0"/>
              </a:rPr>
              <a:t>Thanks for your attention</a:t>
            </a:r>
            <a:endParaRPr lang="vi-VN" sz="4800" dirty="0">
              <a:ln/>
              <a:solidFill>
                <a:schemeClr val="accent4"/>
              </a:solidFill>
              <a:latin typeface="Chalkduster" charset="0"/>
              <a:ea typeface="Chalkduster" charset="0"/>
              <a:cs typeface="Chalkduster" charset="0"/>
            </a:endParaRPr>
          </a:p>
        </p:txBody>
      </p:sp>
    </p:spTree>
    <p:extLst>
      <p:ext uri="{BB962C8B-B14F-4D97-AF65-F5344CB8AC3E}">
        <p14:creationId xmlns:p14="http://schemas.microsoft.com/office/powerpoint/2010/main" val="1371257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593" y="545433"/>
            <a:ext cx="9167420" cy="5467454"/>
          </a:xfrm>
        </p:spPr>
      </p:pic>
      <p:sp>
        <p:nvSpPr>
          <p:cNvPr id="5" name="Rectangle 4"/>
          <p:cNvSpPr/>
          <p:nvPr/>
        </p:nvSpPr>
        <p:spPr>
          <a:xfrm>
            <a:off x="9753603" y="3279160"/>
            <a:ext cx="2213939" cy="584775"/>
          </a:xfrm>
          <a:prstGeom prst="rect">
            <a:avLst/>
          </a:prstGeom>
        </p:spPr>
        <p:txBody>
          <a:bodyPr wrap="none">
            <a:spAutoFit/>
          </a:bodyPr>
          <a:lstStyle/>
          <a:p>
            <a:r>
              <a:rPr lang="en-US" sz="3200" b="1" smtClean="0"/>
              <a:t>Flying a kite</a:t>
            </a:r>
            <a:endParaRPr lang="en-US" sz="3200" dirty="0"/>
          </a:p>
        </p:txBody>
      </p:sp>
    </p:spTree>
    <p:extLst>
      <p:ext uri="{BB962C8B-B14F-4D97-AF65-F5344CB8AC3E}">
        <p14:creationId xmlns:p14="http://schemas.microsoft.com/office/powerpoint/2010/main" val="1641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xmlns="" id="{B4638910-B017-4B7D-8534-2CA829EEF048}"/>
              </a:ext>
            </a:extLst>
          </p:cNvPr>
          <p:cNvPicPr>
            <a:picLocks noChangeAspect="1"/>
          </p:cNvPicPr>
          <p:nvPr/>
        </p:nvPicPr>
        <p:blipFill>
          <a:blip r:embed="rId2"/>
          <a:stretch>
            <a:fillRect/>
          </a:stretch>
        </p:blipFill>
        <p:spPr>
          <a:xfrm>
            <a:off x="0" y="6091311"/>
            <a:ext cx="12191999" cy="766689"/>
          </a:xfrm>
          <a:prstGeom prst="rect">
            <a:avLst/>
          </a:prstGeom>
        </p:spPr>
      </p:pic>
      <p:sp>
        <p:nvSpPr>
          <p:cNvPr id="9" name="Hình chữ nhật 8">
            <a:extLst>
              <a:ext uri="{FF2B5EF4-FFF2-40B4-BE49-F238E27FC236}">
                <a16:creationId xmlns:a16="http://schemas.microsoft.com/office/drawing/2014/main" xmlns="" id="{52485641-DEC8-4F6A-A231-BB428AB36EDD}"/>
              </a:ext>
            </a:extLst>
          </p:cNvPr>
          <p:cNvSpPr/>
          <p:nvPr/>
        </p:nvSpPr>
        <p:spPr>
          <a:xfrm>
            <a:off x="0" y="0"/>
            <a:ext cx="12191999" cy="1828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TextBox 6"/>
          <p:cNvSpPr txBox="1">
            <a:spLocks noChangeArrowheads="1"/>
          </p:cNvSpPr>
          <p:nvPr/>
        </p:nvSpPr>
        <p:spPr bwMode="auto">
          <a:xfrm>
            <a:off x="9117106" y="1971674"/>
            <a:ext cx="28462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latin typeface="Times New Roman" pitchFamily="18" charset="0"/>
                <a:cs typeface="Times New Roman" pitchFamily="18" charset="0"/>
              </a:rPr>
              <a:t>Herding buffaloes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848" y="1250576"/>
            <a:ext cx="5957046" cy="3832412"/>
          </a:xfrm>
          <a:prstGeom prst="rect">
            <a:avLst/>
          </a:prstGeom>
        </p:spPr>
      </p:pic>
    </p:spTree>
    <p:extLst>
      <p:ext uri="{BB962C8B-B14F-4D97-AF65-F5344CB8AC3E}">
        <p14:creationId xmlns:p14="http://schemas.microsoft.com/office/powerpoint/2010/main" val="314287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64" y="585753"/>
            <a:ext cx="8073016" cy="5381908"/>
          </a:xfrm>
          <a:prstGeom prst="rect">
            <a:avLst/>
          </a:prstGeom>
        </p:spPr>
      </p:pic>
      <p:sp>
        <p:nvSpPr>
          <p:cNvPr id="4" name="TextBox 3"/>
          <p:cNvSpPr txBox="1"/>
          <p:nvPr/>
        </p:nvSpPr>
        <p:spPr>
          <a:xfrm>
            <a:off x="9131794" y="2747575"/>
            <a:ext cx="2905036" cy="646331"/>
          </a:xfrm>
          <a:prstGeom prst="rect">
            <a:avLst/>
          </a:prstGeom>
          <a:noFill/>
        </p:spPr>
        <p:txBody>
          <a:bodyPr wrap="square" rtlCol="0">
            <a:spAutoFit/>
          </a:bodyPr>
          <a:lstStyle/>
          <a:p>
            <a:r>
              <a:rPr lang="en-US" sz="3600" b="1" smtClean="0"/>
              <a:t>Riding a horse</a:t>
            </a:r>
            <a:endParaRPr lang="en-US" sz="3600" dirty="0"/>
          </a:p>
        </p:txBody>
      </p:sp>
    </p:spTree>
    <p:extLst>
      <p:ext uri="{BB962C8B-B14F-4D97-AF65-F5344CB8AC3E}">
        <p14:creationId xmlns:p14="http://schemas.microsoft.com/office/powerpoint/2010/main" val="212525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06" y="872157"/>
            <a:ext cx="8051185" cy="5047380"/>
          </a:xfrm>
          <a:prstGeom prst="rect">
            <a:avLst/>
          </a:prstGeom>
        </p:spPr>
      </p:pic>
      <p:sp>
        <p:nvSpPr>
          <p:cNvPr id="5" name="TextBox 4"/>
          <p:cNvSpPr txBox="1"/>
          <p:nvPr/>
        </p:nvSpPr>
        <p:spPr>
          <a:xfrm>
            <a:off x="8775031" y="2907995"/>
            <a:ext cx="3374093" cy="646331"/>
          </a:xfrm>
          <a:prstGeom prst="rect">
            <a:avLst/>
          </a:prstGeom>
          <a:noFill/>
        </p:spPr>
        <p:txBody>
          <a:bodyPr wrap="square" rtlCol="0">
            <a:spAutoFit/>
          </a:bodyPr>
          <a:lstStyle/>
          <a:p>
            <a:r>
              <a:rPr lang="en-US" sz="3600" b="1" dirty="0" smtClean="0"/>
              <a:t>Collecting water</a:t>
            </a:r>
            <a:endParaRPr lang="en-US" sz="3600" dirty="0"/>
          </a:p>
        </p:txBody>
      </p:sp>
    </p:spTree>
    <p:extLst>
      <p:ext uri="{BB962C8B-B14F-4D97-AF65-F5344CB8AC3E}">
        <p14:creationId xmlns:p14="http://schemas.microsoft.com/office/powerpoint/2010/main" val="180910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20" descr="https://s.sachmem.vn/public/images/TA8T1SHS/U2-L1-2-4-oedbiufpnhmjtxs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1225" y="1882588"/>
            <a:ext cx="5876364" cy="40206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37794" y="2844515"/>
            <a:ext cx="2337499" cy="523220"/>
          </a:xfrm>
          <a:prstGeom prst="rect">
            <a:avLst/>
          </a:prstGeom>
        </p:spPr>
        <p:txBody>
          <a:bodyPr wrap="none">
            <a:spAutoFit/>
          </a:bodyPr>
          <a:lstStyle/>
          <a:p>
            <a:r>
              <a:rPr lang="en-US" sz="2800" b="1" dirty="0"/>
              <a:t>drying the rice</a:t>
            </a:r>
          </a:p>
        </p:txBody>
      </p:sp>
    </p:spTree>
    <p:extLst>
      <p:ext uri="{BB962C8B-B14F-4D97-AF65-F5344CB8AC3E}">
        <p14:creationId xmlns:p14="http://schemas.microsoft.com/office/powerpoint/2010/main" val="13089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22" descr="https://s.sachmem.vn/public/images/TA8T1SHS/U2-L1-2-2-knhrgxzibyameuf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0166" y="1815353"/>
            <a:ext cx="584947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931809" y="3069522"/>
            <a:ext cx="2549096" cy="523220"/>
          </a:xfrm>
          <a:prstGeom prst="rect">
            <a:avLst/>
          </a:prstGeom>
        </p:spPr>
        <p:txBody>
          <a:bodyPr wrap="none">
            <a:spAutoFit/>
          </a:bodyPr>
          <a:lstStyle/>
          <a:p>
            <a:r>
              <a:rPr lang="en-US" b="1" dirty="0" smtClean="0"/>
              <a:t> </a:t>
            </a:r>
            <a:r>
              <a:rPr lang="en-US" sz="2800" b="1" dirty="0"/>
              <a:t>loading the rice</a:t>
            </a:r>
            <a:endParaRPr lang="en-US" sz="2800" dirty="0"/>
          </a:p>
        </p:txBody>
      </p:sp>
    </p:spTree>
    <p:extLst>
      <p:ext uri="{BB962C8B-B14F-4D97-AF65-F5344CB8AC3E}">
        <p14:creationId xmlns:p14="http://schemas.microsoft.com/office/powerpoint/2010/main" val="20308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0" y="770957"/>
            <a:ext cx="11855823" cy="4769232"/>
          </a:xfrm>
        </p:spPr>
        <p:txBody>
          <a:bodyPr numCol="2">
            <a:noAutofit/>
          </a:bodyPr>
          <a:lstStyle/>
          <a:p>
            <a:pPr marL="514350" indent="-514350">
              <a:buFont typeface="+mj-lt"/>
              <a:buAutoNum type="arabicPeriod"/>
            </a:pPr>
            <a:r>
              <a:rPr lang="en-US" sz="3000" b="1" dirty="0"/>
              <a:t>flying a </a:t>
            </a:r>
            <a:r>
              <a:rPr lang="en-US" sz="3000" b="1" dirty="0" smtClean="0"/>
              <a:t>kite</a:t>
            </a:r>
            <a:endParaRPr lang="en-US" sz="3000" b="1" dirty="0"/>
          </a:p>
          <a:p>
            <a:pPr marL="514350" indent="-514350">
              <a:buFont typeface="+mj-lt"/>
              <a:buAutoNum type="arabicPeriod"/>
            </a:pPr>
            <a:endParaRPr lang="en-US" sz="3000" b="1" dirty="0" smtClean="0"/>
          </a:p>
          <a:p>
            <a:pPr marL="514350" indent="-514350">
              <a:buFont typeface="+mj-lt"/>
              <a:buAutoNum type="arabicPeriod"/>
            </a:pPr>
            <a:endParaRPr lang="en-US" sz="3000" b="1" dirty="0" smtClean="0"/>
          </a:p>
          <a:p>
            <a:pPr marL="514350" indent="-514350">
              <a:buFont typeface="+mj-lt"/>
              <a:buAutoNum type="arabicPeriod"/>
            </a:pPr>
            <a:endParaRPr lang="en-US" sz="3000" b="1" dirty="0" smtClean="0"/>
          </a:p>
          <a:p>
            <a:pPr marL="514350" indent="-514350">
              <a:buFont typeface="+mj-lt"/>
              <a:buAutoNum type="arabicPeriod"/>
            </a:pPr>
            <a:r>
              <a:rPr lang="en-US" sz="3000" b="1" dirty="0" smtClean="0"/>
              <a:t>herding buffaloes</a:t>
            </a:r>
            <a:endParaRPr lang="en-US" sz="3000" b="1" dirty="0"/>
          </a:p>
          <a:p>
            <a:pPr marL="514350" indent="-514350">
              <a:buFont typeface="+mj-lt"/>
              <a:buAutoNum type="arabicPeriod"/>
            </a:pPr>
            <a:endParaRPr lang="en-US" sz="3000" b="1" dirty="0" smtClean="0"/>
          </a:p>
          <a:p>
            <a:pPr marL="514350" indent="-514350">
              <a:buFont typeface="+mj-lt"/>
              <a:buAutoNum type="arabicPeriod"/>
            </a:pPr>
            <a:endParaRPr lang="en-US" sz="3000" b="1" dirty="0" smtClean="0"/>
          </a:p>
          <a:p>
            <a:pPr marL="514350" indent="-514350">
              <a:buFont typeface="+mj-lt"/>
              <a:buAutoNum type="arabicPeriod"/>
            </a:pPr>
            <a:endParaRPr lang="en-US" sz="3000" b="1" dirty="0" smtClean="0"/>
          </a:p>
          <a:p>
            <a:pPr marL="514350" indent="-514350">
              <a:buFont typeface="+mj-lt"/>
              <a:buAutoNum type="arabicPeriod"/>
            </a:pPr>
            <a:r>
              <a:rPr lang="en-US" sz="3000" b="1" dirty="0" smtClean="0"/>
              <a:t>riding </a:t>
            </a:r>
            <a:r>
              <a:rPr lang="en-US" sz="3000" b="1" dirty="0"/>
              <a:t>a </a:t>
            </a:r>
            <a:r>
              <a:rPr lang="en-US" sz="3000" b="1" dirty="0" smtClean="0"/>
              <a:t>horse </a:t>
            </a:r>
          </a:p>
          <a:p>
            <a:pPr marL="0" indent="0">
              <a:buNone/>
            </a:pPr>
            <a:r>
              <a:rPr lang="en-US" sz="3000" b="1" dirty="0"/>
              <a:t> </a:t>
            </a:r>
            <a:r>
              <a:rPr lang="en-US" sz="3000" b="1" dirty="0" smtClean="0"/>
              <a:t>   4. collecting water</a:t>
            </a:r>
          </a:p>
          <a:p>
            <a:pPr marL="514350" indent="-514350">
              <a:buFont typeface="+mj-lt"/>
              <a:buAutoNum type="arabicPeriod"/>
            </a:pPr>
            <a:endParaRPr lang="en-US" sz="3000" b="1" dirty="0" smtClean="0"/>
          </a:p>
          <a:p>
            <a:pPr marL="514350" indent="-514350">
              <a:buFont typeface="+mj-lt"/>
              <a:buAutoNum type="arabicPeriod"/>
            </a:pPr>
            <a:endParaRPr lang="en-US" sz="3000" b="1" dirty="0"/>
          </a:p>
          <a:p>
            <a:pPr marL="514350" indent="-514350">
              <a:buFont typeface="+mj-lt"/>
              <a:buAutoNum type="arabicPeriod"/>
            </a:pPr>
            <a:endParaRPr lang="en-US" sz="3000" b="1" dirty="0" smtClean="0"/>
          </a:p>
          <a:p>
            <a:pPr marL="0" indent="0">
              <a:buNone/>
            </a:pPr>
            <a:r>
              <a:rPr lang="en-US" sz="3000" b="1" dirty="0" smtClean="0"/>
              <a:t>     5. drying </a:t>
            </a:r>
            <a:r>
              <a:rPr lang="en-US" sz="3000" b="1" dirty="0"/>
              <a:t>the </a:t>
            </a:r>
            <a:r>
              <a:rPr lang="en-US" sz="3000" b="1" dirty="0" smtClean="0"/>
              <a:t>rice</a:t>
            </a:r>
          </a:p>
          <a:p>
            <a:pPr marL="514350" indent="-514350">
              <a:buFont typeface="+mj-lt"/>
              <a:buAutoNum type="arabicPeriod"/>
            </a:pPr>
            <a:endParaRPr lang="en-US" sz="3000" b="1" dirty="0" smtClean="0"/>
          </a:p>
          <a:p>
            <a:pPr marL="514350" indent="-514350">
              <a:buFont typeface="+mj-lt"/>
              <a:buAutoNum type="arabicPeriod"/>
            </a:pPr>
            <a:endParaRPr lang="en-US" sz="3000" b="1" dirty="0"/>
          </a:p>
          <a:p>
            <a:pPr marL="514350" indent="-514350">
              <a:buFont typeface="+mj-lt"/>
              <a:buAutoNum type="arabicPeriod"/>
            </a:pPr>
            <a:endParaRPr lang="en-US" sz="3000" b="1" dirty="0" smtClean="0"/>
          </a:p>
          <a:p>
            <a:pPr marL="0" indent="0">
              <a:buNone/>
            </a:pPr>
            <a:r>
              <a:rPr lang="en-US" sz="3000" b="1" dirty="0" smtClean="0"/>
              <a:t>     6. loading </a:t>
            </a:r>
            <a:r>
              <a:rPr lang="en-US" sz="3000" b="1" dirty="0"/>
              <a:t>the rice</a:t>
            </a:r>
            <a:endParaRPr lang="en-US" sz="3000" dirty="0"/>
          </a:p>
        </p:txBody>
      </p:sp>
      <p:pic>
        <p:nvPicPr>
          <p:cNvPr id="1038" name="Picture 14" descr="https://s.sachmem.vn/public/images/TA8T1SHS/U2-L1-2-5-wifkdhbzmalxypr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141" y="179294"/>
            <a:ext cx="2985955" cy="1876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449" y="2456227"/>
            <a:ext cx="2569646" cy="1999666"/>
          </a:xfrm>
          <a:prstGeom prst="rect">
            <a:avLst/>
          </a:prstGeom>
        </p:spPr>
      </p:pic>
      <p:pic>
        <p:nvPicPr>
          <p:cNvPr id="1040" name="Picture 16" descr="https://s.sachmem.vn/public/images/TA8T1SHS/U2-L1-2-1-efmxbqjckzwdvr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2141" y="4820855"/>
            <a:ext cx="2932166" cy="179509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s.sachmem.vn/public/images/TA8T1SHS/U2-L1-2-3-mtgvzofrlpdjqk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6615" y="179294"/>
            <a:ext cx="2899523" cy="18761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s.sachmem.vn/public/images/TA8T1SHS/U2-L1-2-4-oedbiufpnhmjtxs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8686" y="2456227"/>
            <a:ext cx="2899523" cy="180929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s.sachmem.vn/public/images/TA8T1SHS/U2-L1-2-2-knhrgxzibyameuf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6625" y="4663328"/>
            <a:ext cx="2899523"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0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p:tgtEl>
                                          <p:spTgt spid="1038"/>
                                        </p:tgtEl>
                                        <p:attrNameLst>
                                          <p:attrName>ppt_y</p:attrName>
                                        </p:attrNameLst>
                                      </p:cBhvr>
                                      <p:tavLst>
                                        <p:tav tm="0">
                                          <p:val>
                                            <p:strVal val="#ppt_y+#ppt_h*1.125000"/>
                                          </p:val>
                                        </p:tav>
                                        <p:tav tm="100000">
                                          <p:val>
                                            <p:strVal val="#ppt_y"/>
                                          </p:val>
                                        </p:tav>
                                      </p:tavLst>
                                    </p:anim>
                                    <p:animEffect transition="in" filter="wipe(up)">
                                      <p:cBhvr>
                                        <p:cTn id="8" dur="500"/>
                                        <p:tgtEl>
                                          <p:spTgt spid="103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anim calcmode="lin" valueType="num">
                                      <p:cBhvr additive="base">
                                        <p:cTn id="19" dur="500"/>
                                        <p:tgtEl>
                                          <p:spTgt spid="1040"/>
                                        </p:tgtEl>
                                        <p:attrNameLst>
                                          <p:attrName>ppt_y</p:attrName>
                                        </p:attrNameLst>
                                      </p:cBhvr>
                                      <p:tavLst>
                                        <p:tav tm="0">
                                          <p:val>
                                            <p:strVal val="#ppt_y+#ppt_h*1.125000"/>
                                          </p:val>
                                        </p:tav>
                                        <p:tav tm="100000">
                                          <p:val>
                                            <p:strVal val="#ppt_y"/>
                                          </p:val>
                                        </p:tav>
                                      </p:tavLst>
                                    </p:anim>
                                    <p:animEffect transition="in" filter="wipe(up)">
                                      <p:cBhvr>
                                        <p:cTn id="20" dur="500"/>
                                        <p:tgtEl>
                                          <p:spTgt spid="104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042"/>
                                        </p:tgtEl>
                                        <p:attrNameLst>
                                          <p:attrName>style.visibility</p:attrName>
                                        </p:attrNameLst>
                                      </p:cBhvr>
                                      <p:to>
                                        <p:strVal val="visible"/>
                                      </p:to>
                                    </p:set>
                                    <p:anim calcmode="lin" valueType="num">
                                      <p:cBhvr additive="base">
                                        <p:cTn id="25" dur="500"/>
                                        <p:tgtEl>
                                          <p:spTgt spid="1042"/>
                                        </p:tgtEl>
                                        <p:attrNameLst>
                                          <p:attrName>ppt_y</p:attrName>
                                        </p:attrNameLst>
                                      </p:cBhvr>
                                      <p:tavLst>
                                        <p:tav tm="0">
                                          <p:val>
                                            <p:strVal val="#ppt_y+#ppt_h*1.125000"/>
                                          </p:val>
                                        </p:tav>
                                        <p:tav tm="100000">
                                          <p:val>
                                            <p:strVal val="#ppt_y"/>
                                          </p:val>
                                        </p:tav>
                                      </p:tavLst>
                                    </p:anim>
                                    <p:animEffect transition="in" filter="wipe(up)">
                                      <p:cBhvr>
                                        <p:cTn id="26" dur="500"/>
                                        <p:tgtEl>
                                          <p:spTgt spid="104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44"/>
                                        </p:tgtEl>
                                        <p:attrNameLst>
                                          <p:attrName>style.visibility</p:attrName>
                                        </p:attrNameLst>
                                      </p:cBhvr>
                                      <p:to>
                                        <p:strVal val="visible"/>
                                      </p:to>
                                    </p:set>
                                    <p:animEffect transition="in" filter="randombar(horizontal)">
                                      <p:cBhvr>
                                        <p:cTn id="31" dur="500"/>
                                        <p:tgtEl>
                                          <p:spTgt spid="104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046"/>
                                        </p:tgtEl>
                                        <p:attrNameLst>
                                          <p:attrName>style.visibility</p:attrName>
                                        </p:attrNameLst>
                                      </p:cBhvr>
                                      <p:to>
                                        <p:strVal val="visible"/>
                                      </p:to>
                                    </p:set>
                                    <p:animEffect transition="in" filter="randombar(horizontal)">
                                      <p:cBhvr>
                                        <p:cTn id="36" dur="5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1007</TotalTime>
  <Words>542</Words>
  <Application>Microsoft Office PowerPoint</Application>
  <PresentationFormat>Custom</PresentationFormat>
  <Paragraphs>101</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I. REVISION:                                                   Kim’s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ASUS</dc:creator>
  <cp:lastModifiedBy>HTC</cp:lastModifiedBy>
  <cp:revision>74</cp:revision>
  <dcterms:created xsi:type="dcterms:W3CDTF">2018-08-21T01:14:12Z</dcterms:created>
  <dcterms:modified xsi:type="dcterms:W3CDTF">2019-09-27T23:44:12Z</dcterms:modified>
</cp:coreProperties>
</file>